
<file path=[Content_Types].xml><?xml version="1.0" encoding="utf-8"?>
<Types xmlns="http://schemas.openxmlformats.org/package/2006/content-types">
  <Default Extension="jpeg" ContentType="image/jpeg"/>
  <Default Extension="JPG" ContentType="image/.jp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3"/>
  </p:sldMasterIdLst>
  <p:notesMasterIdLst>
    <p:notesMasterId r:id="rId5"/>
  </p:notesMasterIdLst>
  <p:sldIdLst>
    <p:sldId id="257" r:id="rId4"/>
    <p:sldId id="1115" r:id="rId6"/>
    <p:sldId id="1048" r:id="rId7"/>
    <p:sldId id="1034" r:id="rId8"/>
    <p:sldId id="1117" r:id="rId9"/>
    <p:sldId id="1118" r:id="rId10"/>
    <p:sldId id="1119" r:id="rId11"/>
    <p:sldId id="1120" r:id="rId12"/>
    <p:sldId id="1195" r:id="rId13"/>
    <p:sldId id="1121" r:id="rId14"/>
    <p:sldId id="1122" r:id="rId15"/>
    <p:sldId id="1123" r:id="rId16"/>
    <p:sldId id="1124" r:id="rId17"/>
    <p:sldId id="1125" r:id="rId18"/>
    <p:sldId id="1126" r:id="rId19"/>
    <p:sldId id="1127" r:id="rId20"/>
    <p:sldId id="1128" r:id="rId21"/>
    <p:sldId id="1129" r:id="rId22"/>
    <p:sldId id="1095" r:id="rId23"/>
    <p:sldId id="1130" r:id="rId24"/>
    <p:sldId id="1131" r:id="rId25"/>
    <p:sldId id="1132" r:id="rId26"/>
    <p:sldId id="1133" r:id="rId27"/>
    <p:sldId id="1134" r:id="rId28"/>
    <p:sldId id="1135" r:id="rId29"/>
    <p:sldId id="1136" r:id="rId30"/>
    <p:sldId id="1196" r:id="rId31"/>
    <p:sldId id="1197" r:id="rId32"/>
    <p:sldId id="1137" r:id="rId33"/>
    <p:sldId id="1138" r:id="rId34"/>
    <p:sldId id="1139" r:id="rId35"/>
    <p:sldId id="1140" r:id="rId36"/>
    <p:sldId id="1141" r:id="rId37"/>
    <p:sldId id="1142" r:id="rId38"/>
    <p:sldId id="1143" r:id="rId39"/>
    <p:sldId id="1144" r:id="rId40"/>
    <p:sldId id="1180" r:id="rId41"/>
    <p:sldId id="1181" r:id="rId42"/>
    <p:sldId id="1150" r:id="rId43"/>
    <p:sldId id="1182" r:id="rId44"/>
    <p:sldId id="1183" r:id="rId45"/>
    <p:sldId id="1185" r:id="rId46"/>
    <p:sldId id="1186" r:id="rId47"/>
    <p:sldId id="1187" r:id="rId48"/>
    <p:sldId id="1188" r:id="rId49"/>
    <p:sldId id="1189" r:id="rId50"/>
    <p:sldId id="1190" r:id="rId51"/>
    <p:sldId id="1191" r:id="rId52"/>
    <p:sldId id="1192" r:id="rId53"/>
    <p:sldId id="1184" r:id="rId54"/>
    <p:sldId id="1193" r:id="rId55"/>
    <p:sldId id="1194" r:id="rId56"/>
    <p:sldId id="1146" r:id="rId57"/>
    <p:sldId id="1026" r:id="rId58"/>
    <p:sldId id="1199" r:id="rId59"/>
    <p:sldId id="1147" r:id="rId60"/>
    <p:sldId id="1148" r:id="rId61"/>
    <p:sldId id="1149" r:id="rId62"/>
    <p:sldId id="1151" r:id="rId63"/>
    <p:sldId id="1103" r:id="rId64"/>
    <p:sldId id="1104" r:id="rId65"/>
    <p:sldId id="1105" r:id="rId66"/>
    <p:sldId id="1106" r:id="rId67"/>
    <p:sldId id="1107" r:id="rId68"/>
    <p:sldId id="1152" r:id="rId69"/>
    <p:sldId id="1153" r:id="rId70"/>
    <p:sldId id="1154" r:id="rId71"/>
    <p:sldId id="1155" r:id="rId72"/>
    <p:sldId id="1156" r:id="rId73"/>
    <p:sldId id="1157" r:id="rId74"/>
    <p:sldId id="1158" r:id="rId75"/>
    <p:sldId id="1159" r:id="rId76"/>
    <p:sldId id="1160" r:id="rId77"/>
    <p:sldId id="1161" r:id="rId78"/>
    <p:sldId id="1162" r:id="rId79"/>
    <p:sldId id="1198" r:id="rId80"/>
    <p:sldId id="1163" r:id="rId81"/>
    <p:sldId id="1164" r:id="rId82"/>
    <p:sldId id="1166" r:id="rId83"/>
    <p:sldId id="1165" r:id="rId84"/>
    <p:sldId id="1167" r:id="rId85"/>
    <p:sldId id="1168" r:id="rId86"/>
    <p:sldId id="1169" r:id="rId87"/>
    <p:sldId id="1170" r:id="rId88"/>
    <p:sldId id="1171" r:id="rId89"/>
    <p:sldId id="1172" r:id="rId90"/>
    <p:sldId id="1173" r:id="rId91"/>
  </p:sldIdLst>
  <p:sldSz cx="12192000" cy="6858000"/>
  <p:notesSz cx="6858000" cy="9144000"/>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userDrawn="1">
          <p15:clr>
            <a:srgbClr val="A4A3A4"/>
          </p15:clr>
        </p15:guide>
        <p15:guide id="2" orient="horz" pos="1822" userDrawn="1">
          <p15:clr>
            <a:srgbClr val="A4A3A4"/>
          </p15:clr>
        </p15:guide>
        <p15:guide id="3" orient="horz" pos="2340" userDrawn="1">
          <p15:clr>
            <a:srgbClr val="A4A3A4"/>
          </p15:clr>
        </p15:guide>
        <p15:guide id="4" pos="3840" userDrawn="1">
          <p15:clr>
            <a:srgbClr val="A4A3A4"/>
          </p15:clr>
        </p15:guide>
        <p15:guide id="5" pos="746" userDrawn="1">
          <p15:clr>
            <a:srgbClr val="A4A3A4"/>
          </p15:clr>
        </p15:guide>
        <p15:guide id="6" pos="6994" userDrawn="1">
          <p15:clr>
            <a:srgbClr val="A4A3A4"/>
          </p15:clr>
        </p15:guide>
        <p15:guide id="7" pos="878" userDrawn="1">
          <p15:clr>
            <a:srgbClr val="A4A3A4"/>
          </p15:clr>
        </p15:guide>
        <p15:guide id="8" pos="747" userDrawn="1">
          <p15:clr>
            <a:srgbClr val="A4A3A4"/>
          </p15:clr>
        </p15:guide>
        <p15:guide id="9" pos="6995" userDrawn="1">
          <p15:clr>
            <a:srgbClr val="A4A3A4"/>
          </p15:clr>
        </p15:guide>
        <p15:guide id="10" pos="8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启成" initials="张启成" lastIdx="1" clrIdx="0"/>
  <p:cmAuthor id="2" name="WJZ" initials="W" lastIdx="2" clrIdx="1"/>
  <p:cmAuthor id="251732580" name="陆子毅" initials="陆"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a:srgbClr val="EAEFF7"/>
    <a:srgbClr val="D2DEEF"/>
    <a:srgbClr val="0066FF"/>
    <a:srgbClr val="FFFF00"/>
    <a:srgbClr val="ED7D31"/>
    <a:srgbClr val="2E75B6"/>
    <a:srgbClr val="FF9900"/>
    <a:srgbClr val="0070C0"/>
    <a:srgbClr val="FF3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87517" autoAdjust="0"/>
  </p:normalViewPr>
  <p:slideViewPr>
    <p:cSldViewPr snapToGrid="0" showGuides="1">
      <p:cViewPr varScale="1">
        <p:scale>
          <a:sx n="59" d="100"/>
          <a:sy n="59" d="100"/>
        </p:scale>
        <p:origin x="848" y="48"/>
      </p:cViewPr>
      <p:guideLst>
        <p:guide orient="horz" pos="2110"/>
        <p:guide orient="horz" pos="1822"/>
        <p:guide orient="horz" pos="2340"/>
        <p:guide pos="3840"/>
        <p:guide pos="746"/>
        <p:guide pos="6994"/>
        <p:guide pos="878"/>
        <p:guide pos="747"/>
        <p:guide pos="6995"/>
        <p:guide pos="879"/>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6" Type="http://schemas.openxmlformats.org/officeDocument/2006/relationships/tags" Target="tags/tag3.xml"/><Relationship Id="rId95" Type="http://schemas.openxmlformats.org/officeDocument/2006/relationships/commentAuthors" Target="commentAuthors.xml"/><Relationship Id="rId94" Type="http://schemas.openxmlformats.org/officeDocument/2006/relationships/tableStyles" Target="tableStyles.xml"/><Relationship Id="rId93" Type="http://schemas.openxmlformats.org/officeDocument/2006/relationships/viewProps" Target="viewProps.xml"/><Relationship Id="rId92" Type="http://schemas.openxmlformats.org/officeDocument/2006/relationships/presProps" Target="presProps.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51732580" dt="2024-10-28T13:52:54.771" idx="1">
    <p:pos x="7239" y="1118"/>
    <p:text>因为有延迟槽存在，所以PC+4</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FB3321-9625-48D7-A91D-CD4FF8EA26C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41EC39-8C03-4A1B-8776-95A63998E42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到第</a:t>
            </a:r>
            <a:r>
              <a:rPr lang="en-US" altLang="zh-CN" dirty="0"/>
              <a:t>5</a:t>
            </a:r>
            <a:r>
              <a:rPr lang="zh-CN" altLang="en-US" dirty="0"/>
              <a:t>条指令的时候，数据已经写回，可以获得正确数据，数据相关不会产生流水线冒险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解决办法的原则：</a:t>
            </a:r>
            <a:r>
              <a:rPr lang="en-US" altLang="zh-CN" dirty="0"/>
              <a:t>KISS</a:t>
            </a:r>
            <a:r>
              <a:rPr lang="zh-CN" altLang="en-US" dirty="0"/>
              <a:t>，先完善再完美。因此解决数据相关所带来的问题可以分为两个层次：先确保功能正确，再实现性能优化（理想流水线），请大家思考最简单的办法，即先不管性能，先满足功能</a:t>
            </a:r>
            <a:endParaRPr lang="en-US" altLang="zh-CN" dirty="0"/>
          </a:p>
          <a:p>
            <a:r>
              <a:rPr lang="zh-CN" altLang="en-US" dirty="0"/>
              <a:t>之所以数据相关会产生冒险的原因是：后续指令读取操作数太早，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我们再来看一下数据相关是因为写回阶段过晚，后续指令在译码的时候，实际上运行结果已经在执行阶段得到了，我们是否可以考虑把已经算出的结果送回到所需的地方？</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现在我们一起来看一下如何修改</a:t>
            </a:r>
            <a:r>
              <a:rPr lang="en-US" altLang="zh-CN" dirty="0" err="1"/>
              <a:t>MiniMIPS32</a:t>
            </a:r>
            <a:r>
              <a:rPr lang="zh-CN" altLang="en-US" dirty="0"/>
              <a:t>处理器微架构的设计，使其支持定向前推</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也就是前推路径的起点和终点</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在需要获取操作数的地方判断，此时才能及时确定操作数的最新值</a:t>
            </a:r>
            <a:r>
              <a:rPr lang="en-US" altLang="zh-CN" dirty="0"/>
              <a:t>·</a:t>
            </a:r>
            <a:r>
              <a:rPr lang="zh-CN" altLang="en-US" dirty="0"/>
              <a:t>，因此，相关性判断可在两个地方：</a:t>
            </a:r>
            <a:r>
              <a:rPr lang="en-US" altLang="zh-CN" dirty="0"/>
              <a:t>1.</a:t>
            </a:r>
            <a:r>
              <a:rPr lang="zh-CN" altLang="en-US" dirty="0"/>
              <a:t> 译码阶段源操作数的生成逻辑；</a:t>
            </a:r>
            <a:r>
              <a:rPr lang="en-US" altLang="zh-CN" dirty="0"/>
              <a:t>2. ALU</a:t>
            </a:r>
            <a:r>
              <a:rPr lang="zh-CN" altLang="en-US" dirty="0"/>
              <a:t>的数据输入处</a:t>
            </a:r>
            <a:r>
              <a:rPr lang="en-US" altLang="zh-CN" dirty="0"/>
              <a:t>   </a:t>
            </a:r>
            <a:r>
              <a:rPr lang="zh-CN" altLang="en-US" dirty="0"/>
              <a:t>都可以</a:t>
            </a:r>
            <a:endParaRPr lang="en-US" altLang="zh-CN" dirty="0"/>
          </a:p>
          <a:p>
            <a:endParaRPr lang="en-US" altLang="zh-CN" dirty="0"/>
          </a:p>
          <a:p>
            <a:r>
              <a:rPr lang="zh-CN" altLang="en-US" dirty="0"/>
              <a:t>容易出错的地方：不能将</a:t>
            </a:r>
            <a:r>
              <a:rPr lang="en-US" altLang="zh-CN" dirty="0"/>
              <a:t>ALU</a:t>
            </a:r>
            <a:r>
              <a:rPr lang="zh-CN" altLang="en-US" dirty="0"/>
              <a:t>输出直接前推至</a:t>
            </a:r>
            <a:r>
              <a:rPr lang="en-US" altLang="zh-CN" dirty="0"/>
              <a:t>ALU</a:t>
            </a:r>
            <a:r>
              <a:rPr lang="zh-CN" altLang="en-US" dirty="0"/>
              <a:t>的输入，原因是组合逻辑出现环路。按照数字电路设计规则环路上必须插入寄存器截断，否则产生电路震荡</a:t>
            </a:r>
            <a:endParaRPr lang="en-US" altLang="zh-CN" dirty="0"/>
          </a:p>
          <a:p>
            <a:endParaRPr lang="en-US" altLang="zh-CN" dirty="0"/>
          </a:p>
          <a:p>
            <a:r>
              <a:rPr lang="zh-CN" altLang="en-US" dirty="0"/>
              <a:t>下一页再提为什么需要前推目的寄存器索引和写使能</a:t>
            </a:r>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现在我们已经确定了在译码阶段确定相关性，然后将数据分别从</a:t>
            </a:r>
            <a:r>
              <a:rPr lang="en-US" altLang="zh-CN" dirty="0"/>
              <a:t>EXE</a:t>
            </a:r>
            <a:r>
              <a:rPr lang="zh-CN" altLang="en-US" dirty="0"/>
              <a:t>、</a:t>
            </a:r>
            <a:r>
              <a:rPr lang="en-US" altLang="zh-CN" dirty="0"/>
              <a:t>MEM</a:t>
            </a:r>
            <a:r>
              <a:rPr lang="zh-CN" altLang="en-US" dirty="0"/>
              <a:t>和</a:t>
            </a:r>
            <a:r>
              <a:rPr lang="en-US" altLang="zh-CN" dirty="0"/>
              <a:t>WB</a:t>
            </a:r>
            <a:r>
              <a:rPr lang="zh-CN" altLang="en-US" dirty="0"/>
              <a:t>前堆至</a:t>
            </a:r>
            <a:r>
              <a:rPr lang="en-US" altLang="zh-CN" dirty="0"/>
              <a:t>ID</a:t>
            </a:r>
            <a:r>
              <a:rPr lang="zh-CN" altLang="en-US" dirty="0"/>
              <a:t>。接着我们就来具体看一下判断相关性的规则以及到底要前堆哪些信息。</a:t>
            </a:r>
            <a:endParaRPr lang="en-US" altLang="zh-CN" dirty="0"/>
          </a:p>
          <a:p>
            <a:endParaRPr lang="en-US" altLang="zh-CN" dirty="0"/>
          </a:p>
          <a:p>
            <a:r>
              <a:rPr lang="zh-CN" altLang="en-US" dirty="0"/>
              <a:t>首先，我们看一下译码</a:t>
            </a:r>
            <a:r>
              <a:rPr lang="en-US" altLang="zh-CN" dirty="0"/>
              <a:t>-</a:t>
            </a:r>
            <a:r>
              <a:rPr lang="zh-CN" altLang="en-US" dirty="0"/>
              <a:t>执行相关。首先要从</a:t>
            </a:r>
            <a:r>
              <a:rPr lang="en-US" altLang="zh-CN" dirty="0"/>
              <a:t>EXE</a:t>
            </a:r>
            <a:r>
              <a:rPr lang="zh-CN" altLang="en-US" dirty="0"/>
              <a:t>获取指令运行结果，但只前推这个数据就可以了吗？是否使用这个数据的前提是</a:t>
            </a:r>
            <a:r>
              <a:rPr lang="en-US" altLang="zh-CN" dirty="0"/>
              <a:t>ID</a:t>
            </a:r>
            <a:r>
              <a:rPr lang="zh-CN" altLang="en-US" dirty="0"/>
              <a:t>和</a:t>
            </a:r>
            <a:r>
              <a:rPr lang="en-US" altLang="zh-CN" dirty="0"/>
              <a:t>EXE</a:t>
            </a:r>
            <a:r>
              <a:rPr lang="zh-CN" altLang="en-US" dirty="0"/>
              <a:t>当前是否写后读相关，是否</a:t>
            </a:r>
            <a:r>
              <a:rPr lang="en-US" altLang="zh-CN" dirty="0"/>
              <a:t>RAW</a:t>
            </a:r>
            <a:r>
              <a:rPr lang="zh-CN" altLang="en-US" dirty="0"/>
              <a:t>，需要知道</a:t>
            </a:r>
            <a:r>
              <a:rPr lang="en-US" altLang="zh-CN" dirty="0"/>
              <a:t>EXE</a:t>
            </a:r>
            <a:r>
              <a:rPr lang="zh-CN" altLang="en-US" dirty="0"/>
              <a:t>中的指令是不是要写寄存器，写哪个寄存器，因此，除了数据我们还需要前推写时能和目的寄存器的索引。其中，数据前推至操作数多路选择器，写使能和目的地址前堆到</a:t>
            </a:r>
            <a:r>
              <a:rPr lang="en-US" altLang="zh-CN" dirty="0"/>
              <a:t>DCU</a:t>
            </a:r>
            <a:r>
              <a:rPr lang="zh-CN" altLang="en-US" dirty="0"/>
              <a:t>，由</a:t>
            </a:r>
            <a:r>
              <a:rPr lang="en-US" altLang="zh-CN" dirty="0"/>
              <a:t>DCU</a:t>
            </a:r>
            <a:r>
              <a:rPr lang="zh-CN" altLang="en-US" dirty="0"/>
              <a:t>实现相关性判断。访存阶段同理。为了进行相关性判断，还需将</a:t>
            </a:r>
            <a:r>
              <a:rPr lang="en-US" altLang="zh-CN" dirty="0" err="1"/>
              <a:t>rs</a:t>
            </a:r>
            <a:r>
              <a:rPr lang="zh-CN" altLang="en-US" dirty="0"/>
              <a:t>和</a:t>
            </a:r>
            <a:r>
              <a:rPr lang="en-US" altLang="zh-CN" dirty="0"/>
              <a:t>rt</a:t>
            </a:r>
            <a:r>
              <a:rPr lang="zh-CN" altLang="en-US" dirty="0"/>
              <a:t>送入</a:t>
            </a:r>
            <a:r>
              <a:rPr lang="en-US" altLang="zh-CN" dirty="0"/>
              <a:t>DCU</a:t>
            </a:r>
            <a:endParaRPr lang="en-US" altLang="zh-CN" dirty="0"/>
          </a:p>
          <a:p>
            <a:endParaRPr lang="en-US" altLang="zh-CN" dirty="0"/>
          </a:p>
          <a:p>
            <a:r>
              <a:rPr lang="zh-CN" altLang="en-US" dirty="0"/>
              <a:t>写回阶段由于已经送回</a:t>
            </a:r>
            <a:r>
              <a:rPr lang="en-US" altLang="zh-CN" dirty="0"/>
              <a:t>GPRF</a:t>
            </a:r>
            <a:r>
              <a:rPr lang="zh-CN" altLang="en-US" dirty="0"/>
              <a:t>，所以直接由</a:t>
            </a:r>
            <a:r>
              <a:rPr lang="en-US" altLang="zh-CN" dirty="0"/>
              <a:t>GPRF</a:t>
            </a:r>
            <a:r>
              <a:rPr lang="zh-CN" altLang="en-US" dirty="0"/>
              <a:t>判断即可</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sz="1200" dirty="0">
                <a:latin typeface="微软雅黑" panose="00000500000000000000" pitchFamily="34" charset="-122"/>
                <a:ea typeface="微软雅黑" panose="00000500000000000000" pitchFamily="34" charset="-122"/>
                <a:cs typeface="+mn-ea"/>
                <a:sym typeface="+mn-lt"/>
              </a:rPr>
              <a:t>(</a:t>
            </a:r>
            <a:r>
              <a:rPr lang="en-US" altLang="zh-CN" sz="1200" dirty="0" err="1">
                <a:latin typeface="微软雅黑" panose="00000500000000000000" pitchFamily="34" charset="-122"/>
                <a:ea typeface="微软雅黑" panose="00000500000000000000" pitchFamily="34" charset="-122"/>
                <a:cs typeface="+mn-ea"/>
                <a:sym typeface="+mn-lt"/>
              </a:rPr>
              <a:t>exe2id_wreg</a:t>
            </a:r>
            <a:r>
              <a:rPr lang="en-US" altLang="zh-CN" sz="1200" dirty="0">
                <a:latin typeface="微软雅黑" panose="00000500000000000000" pitchFamily="34" charset="-122"/>
                <a:ea typeface="微软雅黑" panose="00000500000000000000" pitchFamily="34" charset="-122"/>
                <a:cs typeface="+mn-ea"/>
                <a:sym typeface="+mn-lt"/>
              </a:rPr>
              <a:t> == TRUE) &amp;&amp; (</a:t>
            </a:r>
            <a:r>
              <a:rPr lang="en-US" altLang="zh-CN" sz="1200" dirty="0" err="1">
                <a:latin typeface="微软雅黑" panose="00000500000000000000" pitchFamily="34" charset="-122"/>
                <a:ea typeface="微软雅黑" panose="00000500000000000000" pitchFamily="34" charset="-122"/>
                <a:cs typeface="+mn-ea"/>
                <a:sym typeface="+mn-lt"/>
              </a:rPr>
              <a:t>rreg1</a:t>
            </a:r>
            <a:r>
              <a:rPr lang="en-US" altLang="zh-CN" sz="1200" dirty="0">
                <a:latin typeface="微软雅黑" panose="00000500000000000000" pitchFamily="34" charset="-122"/>
                <a:ea typeface="微软雅黑" panose="00000500000000000000" pitchFamily="34" charset="-122"/>
                <a:cs typeface="+mn-ea"/>
                <a:sym typeface="+mn-lt"/>
              </a:rPr>
              <a:t> == TRUE) &amp;&amp; (</a:t>
            </a:r>
            <a:r>
              <a:rPr lang="en-US" altLang="zh-CN" sz="1200" dirty="0" err="1">
                <a:latin typeface="微软雅黑" panose="00000500000000000000" pitchFamily="34" charset="-122"/>
                <a:ea typeface="微软雅黑" panose="00000500000000000000" pitchFamily="34" charset="-122"/>
                <a:cs typeface="+mn-ea"/>
                <a:sym typeface="+mn-lt"/>
              </a:rPr>
              <a:t>exe2id_wa</a:t>
            </a:r>
            <a:r>
              <a:rPr lang="en-US" altLang="zh-CN" sz="1200" dirty="0">
                <a:latin typeface="微软雅黑" panose="00000500000000000000" pitchFamily="34" charset="-122"/>
                <a:ea typeface="微软雅黑" panose="00000500000000000000" pitchFamily="34" charset="-122"/>
                <a:cs typeface="+mn-ea"/>
                <a:sym typeface="+mn-lt"/>
              </a:rPr>
              <a:t> == rs)</a:t>
            </a:r>
            <a:r>
              <a:rPr lang="zh-CN" altLang="en-US" sz="1200" dirty="0">
                <a:latin typeface="微软雅黑" panose="00000500000000000000" pitchFamily="34" charset="-122"/>
                <a:ea typeface="微软雅黑" panose="00000500000000000000" pitchFamily="34" charset="-122"/>
                <a:cs typeface="+mn-ea"/>
                <a:sym typeface="+mn-lt"/>
              </a:rPr>
              <a:t>，读使能可以不需要</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前三条指令和第四条指令都有写后读相关，包括</a:t>
            </a:r>
            <a:r>
              <a:rPr lang="en-US" altLang="zh-CN" dirty="0"/>
              <a:t>…..</a:t>
            </a:r>
            <a:r>
              <a:rPr lang="zh-CN" altLang="en-US" dirty="0"/>
              <a:t>，也就是说</a:t>
            </a:r>
            <a:r>
              <a:rPr lang="en-US" altLang="zh-CN" dirty="0" err="1"/>
              <a:t>i4</a:t>
            </a:r>
            <a:r>
              <a:rPr lang="zh-CN" altLang="en-US" dirty="0"/>
              <a:t>指令在译码的时候，会有三组数据分别从执行、访存和写回三个阶段前推回来，我们应该选哪一个？</a:t>
            </a:r>
            <a:endParaRPr lang="en-US" altLang="zh-CN" dirty="0"/>
          </a:p>
          <a:p>
            <a:r>
              <a:rPr lang="zh-CN" altLang="en-US" dirty="0"/>
              <a:t>选择最后更新的</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什么是数据相关：一共三种，但对我们目前的流水线造成影响的只有一种</a:t>
            </a:r>
            <a:r>
              <a:rPr lang="en-US" altLang="zh-CN" dirty="0"/>
              <a:t>RAW</a:t>
            </a:r>
            <a:r>
              <a:rPr lang="zh-CN" altLang="en-US" dirty="0"/>
              <a:t>相关</a:t>
            </a:r>
            <a:endParaRPr lang="en-US" altLang="zh-CN" dirty="0"/>
          </a:p>
          <a:p>
            <a:endParaRPr lang="en-US" altLang="zh-CN" dirty="0"/>
          </a:p>
          <a:p>
            <a:r>
              <a:rPr lang="zh-CN" altLang="en-US" dirty="0"/>
              <a:t>解决</a:t>
            </a:r>
            <a:r>
              <a:rPr lang="en-US" altLang="zh-CN" dirty="0"/>
              <a:t>RAW</a:t>
            </a:r>
            <a:r>
              <a:rPr lang="zh-CN" altLang="en-US" dirty="0"/>
              <a:t>相关对流水线带来的负面影响的方法又有很多，最高效的就是前推，它将流水线中已经计算出的指令结果及时前推回译码阶段，从而使后续指令获得最新数据，从而解决了</a:t>
            </a:r>
            <a:r>
              <a:rPr lang="en-US" altLang="zh-CN" dirty="0"/>
              <a:t>RAW</a:t>
            </a:r>
            <a:r>
              <a:rPr lang="zh-CN" altLang="en-US" dirty="0"/>
              <a:t>带来的流水线停顿的问题</a:t>
            </a:r>
            <a:endParaRPr lang="en-US" altLang="zh-CN" dirty="0"/>
          </a:p>
          <a:p>
            <a:endParaRPr lang="en-US" altLang="zh-CN" dirty="0"/>
          </a:p>
          <a:p>
            <a:r>
              <a:rPr lang="zh-CN" altLang="en-US" dirty="0"/>
              <a:t>判断相关的规则：后续指令写寄存器，并且写入寄存器的索引和译码阶段读寄存器的索引一致。对于前推回来的数据一定要最新值</a:t>
            </a:r>
            <a:endParaRPr lang="en-US" altLang="zh-CN" dirty="0"/>
          </a:p>
          <a:p>
            <a:endParaRPr lang="en-US" altLang="zh-CN" dirty="0"/>
          </a:p>
          <a:p>
            <a:r>
              <a:rPr lang="zh-CN" altLang="en-US" dirty="0"/>
              <a:t>当然，前推也不是所有</a:t>
            </a:r>
            <a:r>
              <a:rPr lang="en-US" altLang="zh-CN" dirty="0"/>
              <a:t>RAW</a:t>
            </a:r>
            <a:r>
              <a:rPr lang="zh-CN" altLang="en-US" dirty="0"/>
              <a:t>都能解决，比如。。。</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延迟槽指令不会影响程序运行结果</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第二种：即使不跳转，延迟槽指令也不会影响程序运行结果</a:t>
            </a:r>
            <a:endParaRPr lang="en-US" altLang="zh-CN" dirty="0"/>
          </a:p>
          <a:p>
            <a:endParaRPr lang="en-US" altLang="zh-CN" dirty="0"/>
          </a:p>
          <a:p>
            <a:r>
              <a:rPr lang="zh-CN" altLang="en-US" dirty="0"/>
              <a:t>第三种：即使跳转，延迟槽指令也不会影响程序运行结果</a:t>
            </a:r>
            <a:endParaRPr lang="en-US" altLang="zh-CN" dirty="0"/>
          </a:p>
          <a:p>
            <a:endParaRPr lang="en-US" altLang="zh-CN" dirty="0"/>
          </a:p>
          <a:p>
            <a:r>
              <a:rPr lang="zh-CN" altLang="en-US" dirty="0"/>
              <a:t>虽然所做的指令是多余的，但程序仍然是正确的</a:t>
            </a:r>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相关指程序指令间的关系，与底层</a:t>
            </a:r>
            <a:r>
              <a:rPr lang="en-US" altLang="zh-CN" dirty="0"/>
              <a:t>CPU</a:t>
            </a:r>
            <a:r>
              <a:rPr lang="zh-CN" altLang="en-US" dirty="0"/>
              <a:t>微结构没有关系</a:t>
            </a:r>
            <a:endParaRPr lang="en-US" altLang="zh-CN" dirty="0"/>
          </a:p>
          <a:p>
            <a:r>
              <a:rPr lang="zh-CN" altLang="en-US" dirty="0"/>
              <a:t>冒险是由相关造成流水线无法正常运行的现象，与底层</a:t>
            </a:r>
            <a:r>
              <a:rPr lang="en-US" altLang="zh-CN" dirty="0"/>
              <a:t>CPU</a:t>
            </a:r>
            <a:r>
              <a:rPr lang="zh-CN" altLang="en-US" dirty="0"/>
              <a:t>微结构直接相关</a:t>
            </a:r>
            <a:endParaRPr lang="en-US" altLang="zh-CN"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也称为双峰分支预测器（</a:t>
            </a:r>
            <a:r>
              <a:rPr lang="en-US" altLang="zh-CN" dirty="0"/>
              <a:t>bimodal predictor</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每一个</a:t>
            </a:r>
            <a:r>
              <a:rPr lang="en-US" altLang="zh-CN" dirty="0"/>
              <a:t>PC</a:t>
            </a:r>
            <a:r>
              <a:rPr lang="zh-CN" altLang="en-US" dirty="0"/>
              <a:t>都可以对应一个两位饱和计数器，但对于</a:t>
            </a:r>
            <a:r>
              <a:rPr lang="en-US" altLang="zh-CN" dirty="0"/>
              <a:t>32</a:t>
            </a:r>
            <a:r>
              <a:rPr lang="zh-CN" altLang="en-US" dirty="0"/>
              <a:t>位</a:t>
            </a:r>
            <a:r>
              <a:rPr lang="en-US" altLang="zh-CN" dirty="0"/>
              <a:t>PC</a:t>
            </a:r>
            <a:r>
              <a:rPr lang="zh-CN" altLang="en-US" dirty="0"/>
              <a:t>而言，共需要</a:t>
            </a:r>
            <a:r>
              <a:rPr lang="en-US" altLang="zh-CN" dirty="0" err="1"/>
              <a:t>2Gb</a:t>
            </a:r>
            <a:r>
              <a:rPr lang="zh-CN" altLang="en-US" dirty="0"/>
              <a:t>的存储空间（无法接受）。</a:t>
            </a:r>
            <a:endParaRPr lang="en-US" altLang="zh-CN" dirty="0"/>
          </a:p>
          <a:p>
            <a:r>
              <a:rPr lang="zh-CN" altLang="en-US" dirty="0"/>
              <a:t>只选用</a:t>
            </a:r>
            <a:r>
              <a:rPr lang="en-US" altLang="zh-CN" dirty="0"/>
              <a:t>k</a:t>
            </a:r>
            <a:r>
              <a:rPr lang="zh-CN" altLang="en-US" dirty="0"/>
              <a:t>位的方法造成</a:t>
            </a:r>
            <a:r>
              <a:rPr lang="en-US" altLang="zh-CN" dirty="0"/>
              <a:t>k</a:t>
            </a:r>
            <a:r>
              <a:rPr lang="zh-CN" altLang="en-US" dirty="0"/>
              <a:t>部分相同的所有</a:t>
            </a:r>
            <a:r>
              <a:rPr lang="en-US" altLang="zh-CN" dirty="0"/>
              <a:t>PC</a:t>
            </a:r>
            <a:r>
              <a:rPr lang="zh-CN" altLang="en-US" dirty="0"/>
              <a:t>值使用同一个两位饱和计数器，相互造成干扰，称为别名。</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2</a:t>
            </a:r>
            <a:r>
              <a:rPr lang="zh-CN" altLang="en-US" dirty="0"/>
              <a:t>位饱和计数器方法很难做到</a:t>
            </a:r>
            <a:r>
              <a:rPr lang="en-US" altLang="zh-CN" dirty="0"/>
              <a:t>98%</a:t>
            </a:r>
            <a:r>
              <a:rPr lang="zh-CN" altLang="en-US" dirty="0"/>
              <a:t>以上，而且对于有的程序其预测准确率为</a:t>
            </a:r>
            <a:r>
              <a:rPr lang="en-US" altLang="zh-CN" dirty="0"/>
              <a:t>0%</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流水线以时间重叠方式执行指令，并且每个时钟周期均要取指</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分支只要有规律就应当能能预测准确，</a:t>
            </a:r>
            <a:endParaRPr lang="en-US" altLang="zh-CN" dirty="0"/>
          </a:p>
          <a:p>
            <a:r>
              <a:rPr lang="en-US" altLang="zh-CN" dirty="0"/>
              <a:t>if (aa==2) aa = 0;</a:t>
            </a:r>
            <a:endParaRPr lang="en-US" altLang="zh-CN" dirty="0"/>
          </a:p>
          <a:p>
            <a:r>
              <a:rPr lang="en-US" altLang="zh-CN" dirty="0"/>
              <a:t>if (bb = 2) bb = 0;</a:t>
            </a:r>
            <a:endParaRPr lang="en-US" altLang="zh-CN" dirty="0"/>
          </a:p>
          <a:p>
            <a:r>
              <a:rPr lang="en-US" altLang="zh-CN" dirty="0"/>
              <a:t>If (aa != bb) {…}</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b="0" i="0" dirty="0">
                <a:solidFill>
                  <a:srgbClr val="4D4D4D"/>
                </a:solidFill>
                <a:effectLst/>
                <a:latin typeface="-apple-system"/>
              </a:rPr>
              <a:t>默认汇编器处在</a:t>
            </a:r>
            <a:r>
              <a:rPr lang="en-US" altLang="zh-CN" b="0" i="0" dirty="0">
                <a:solidFill>
                  <a:srgbClr val="4D4D4D"/>
                </a:solidFill>
                <a:effectLst/>
                <a:latin typeface="-apple-system"/>
              </a:rPr>
              <a:t>reorder</a:t>
            </a:r>
            <a:r>
              <a:rPr lang="zh-CN" altLang="en-US" b="0" i="0" dirty="0">
                <a:solidFill>
                  <a:srgbClr val="4D4D4D"/>
                </a:solidFill>
                <a:effectLst/>
                <a:latin typeface="-apple-system"/>
              </a:rPr>
              <a:t>的模式下，该模式允许汇编器对指令进行重新排序，以避免流水线堵塞并获得更好的性能，在这种模式下，是不允许在代码中插入 </a:t>
            </a:r>
            <a:r>
              <a:rPr lang="en-US" altLang="zh-CN" b="0" i="0" dirty="0" err="1">
                <a:solidFill>
                  <a:srgbClr val="4D4D4D"/>
                </a:solidFill>
                <a:effectLst/>
                <a:latin typeface="-apple-system"/>
              </a:rPr>
              <a:t>nop</a:t>
            </a:r>
            <a:r>
              <a:rPr lang="zh-CN" altLang="en-US" b="0" i="0" dirty="0">
                <a:solidFill>
                  <a:srgbClr val="4D4D4D"/>
                </a:solidFill>
                <a:effectLst/>
                <a:latin typeface="-apple-system"/>
              </a:rPr>
              <a:t>指令的。反之，在</a:t>
            </a:r>
            <a:r>
              <a:rPr lang="en-US" altLang="zh-CN" b="0" i="0" dirty="0" err="1">
                <a:solidFill>
                  <a:srgbClr val="4D4D4D"/>
                </a:solidFill>
                <a:effectLst/>
                <a:latin typeface="-apple-system"/>
              </a:rPr>
              <a:t>noreorder</a:t>
            </a:r>
            <a:r>
              <a:rPr lang="zh-CN" altLang="en-US" b="0" i="0" dirty="0">
                <a:solidFill>
                  <a:srgbClr val="4D4D4D"/>
                </a:solidFill>
                <a:effectLst/>
                <a:latin typeface="-apple-system"/>
              </a:rPr>
              <a:t>模式下，指令的顺序不会被改变也不会对代码进行任何优化。</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先是两种跳转指令的分析，再是分支指令的分析</a:t>
            </a:r>
            <a:endParaRPr lang="en-US" altLang="zh-CN" dirty="0"/>
          </a:p>
          <a:p>
            <a:endParaRPr lang="en-US" altLang="zh-CN" dirty="0"/>
          </a:p>
          <a:p>
            <a:r>
              <a:rPr lang="zh-CN" altLang="en-US" dirty="0"/>
              <a:t>这里面存在一条超长关键路径，将制约</a:t>
            </a:r>
            <a:r>
              <a:rPr lang="en-US" altLang="zh-CN" dirty="0"/>
              <a:t>CPU</a:t>
            </a:r>
            <a:r>
              <a:rPr lang="zh-CN" altLang="en-US" dirty="0"/>
              <a:t>主频，如何解决？</a:t>
            </a:r>
            <a:endParaRPr lang="en-US" altLang="zh-CN" dirty="0"/>
          </a:p>
          <a:p>
            <a:endParaRPr lang="en-US" altLang="zh-CN" dirty="0"/>
          </a:p>
          <a:p>
            <a:r>
              <a:rPr lang="zh-CN" altLang="en-US" dirty="0"/>
              <a:t>可以考虑对于分支的相关（译码</a:t>
            </a:r>
            <a:r>
              <a:rPr lang="en-US" altLang="zh-CN" dirty="0"/>
              <a:t>-</a:t>
            </a:r>
            <a:r>
              <a:rPr lang="zh-CN" altLang="en-US"/>
              <a:t>执行相关）采用暂停</a:t>
            </a:r>
            <a:r>
              <a:rPr lang="zh-CN" altLang="en-US" dirty="0"/>
              <a:t>不使用前推</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下面我们将讲解本节两个重点内容之一，数据相关</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生产者</a:t>
            </a:r>
            <a:r>
              <a:rPr lang="en-US" altLang="zh-CN" dirty="0"/>
              <a:t>-</a:t>
            </a:r>
            <a:r>
              <a:rPr lang="zh-CN" altLang="en-US" dirty="0"/>
              <a:t>消费者需要中间媒介，就是数据存放在什么地方呢？必须保证相关指令的正确执行</a:t>
            </a:r>
            <a:endParaRPr lang="en-US" altLang="zh-CN" dirty="0"/>
          </a:p>
          <a:p>
            <a:endParaRPr lang="en-US" altLang="zh-CN" dirty="0"/>
          </a:p>
          <a:p>
            <a:r>
              <a:rPr lang="zh-CN" altLang="en-US" dirty="0"/>
              <a:t>单发射：每个时钟周期只将一条指令送入流水线</a:t>
            </a:r>
            <a:endParaRPr lang="en-US" altLang="zh-CN" dirty="0"/>
          </a:p>
          <a:p>
            <a:r>
              <a:rPr lang="zh-CN" altLang="en-US" dirty="0"/>
              <a:t>顺序：指令执行指令顺序和指令在程序中的顺序一致</a:t>
            </a:r>
            <a:endParaRPr lang="en-US" altLang="zh-CN" dirty="0"/>
          </a:p>
          <a:p>
            <a:endParaRPr lang="en-US" altLang="zh-CN" dirty="0"/>
          </a:p>
          <a:p>
            <a:r>
              <a:rPr lang="zh-CN" altLang="en-US" dirty="0"/>
              <a:t>两条访存指令的前后顺序确保了进入</a:t>
            </a:r>
            <a:r>
              <a:rPr lang="en-US" altLang="zh-CN" dirty="0"/>
              <a:t>MEM</a:t>
            </a:r>
            <a:r>
              <a:rPr lang="zh-CN" altLang="en-US" dirty="0"/>
              <a:t>阶段的前后顺序，因此，如果前面是一条存储指令，后面的加载指令必须等存储指令执行完之后才能执行，因此数据存储器的相关不会造成流水线冒险</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假设可能存在相关的两条指令为</a:t>
            </a:r>
            <a:r>
              <a:rPr lang="en-US" altLang="zh-CN" dirty="0" err="1"/>
              <a:t>i</a:t>
            </a:r>
            <a:r>
              <a:rPr lang="zh-CN" altLang="en-US" dirty="0"/>
              <a:t>和</a:t>
            </a:r>
            <a:r>
              <a:rPr lang="en-US" altLang="zh-CN" dirty="0"/>
              <a:t>j</a:t>
            </a:r>
            <a:r>
              <a:rPr lang="zh-CN" altLang="en-US" dirty="0"/>
              <a:t>，</a:t>
            </a:r>
            <a:r>
              <a:rPr lang="en-US" altLang="zh-CN" dirty="0" err="1"/>
              <a:t>i</a:t>
            </a:r>
            <a:r>
              <a:rPr lang="zh-CN" altLang="en-US" dirty="0"/>
              <a:t>先于</a:t>
            </a:r>
            <a:r>
              <a:rPr lang="en-US" altLang="zh-CN" dirty="0"/>
              <a:t>j</a:t>
            </a:r>
            <a:r>
              <a:rPr lang="zh-CN" altLang="en-US" dirty="0"/>
              <a:t>进入流水线，根据读写相同寄存器的先后顺序将数据相关分为三类</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zh-CN" sz="1800" b="0" dirty="0">
                <a:effectLst/>
                <a:ea typeface="等线" panose="02010600030101010101" pitchFamily="2" charset="-122"/>
                <a:cs typeface="Times New Roman" panose="02020603050405020304" pitchFamily="18" charset="0"/>
              </a:rPr>
              <a:t>当某条指令在某个流水段发出暂停请求时并不需要所有流水段都暂停工作，只需要将发出暂停请求的流水段及其之前的流水段暂停而处于该流水段之后的指令可以继续运行完毕</a:t>
            </a:r>
            <a:endParaRPr lang="zh-CN" altLang="en-US" b="0"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哪些阶段暂停：执行及以前</a:t>
            </a:r>
            <a:endParaRPr lang="en-US" altLang="zh-CN" dirty="0"/>
          </a:p>
          <a:p>
            <a:endParaRPr lang="en-US" altLang="zh-CN" dirty="0"/>
          </a:p>
          <a:p>
            <a:r>
              <a:rPr lang="zh-CN" altLang="en-US" dirty="0"/>
              <a:t>组合逻辑无法停止计算，但可以使流水线寄存器（中间寄存器）的值保持不变。</a:t>
            </a:r>
            <a:endParaRPr lang="en-US" altLang="zh-CN" dirty="0"/>
          </a:p>
          <a:p>
            <a:endParaRPr lang="en-US" altLang="zh-CN" dirty="0"/>
          </a:p>
          <a:p>
            <a:r>
              <a:rPr lang="zh-CN" altLang="en-US" sz="1800" dirty="0">
                <a:effectLst/>
                <a:ea typeface="等线" panose="02010600030101010101" pitchFamily="2" charset="-122"/>
                <a:cs typeface="Times New Roman" panose="02020603050405020304" pitchFamily="18" charset="0"/>
              </a:rPr>
              <a:t>实现暂停的基本思想：</a:t>
            </a:r>
            <a:r>
              <a:rPr lang="zh-CN" altLang="zh-CN" sz="1800" dirty="0">
                <a:effectLst/>
                <a:ea typeface="等线" panose="02010600030101010101" pitchFamily="2" charset="-122"/>
                <a:cs typeface="Times New Roman" panose="02020603050405020304" pitchFamily="18" charset="0"/>
              </a:rPr>
              <a:t>不再进行取指，即</a:t>
            </a:r>
            <a:r>
              <a:rPr lang="en-US" altLang="zh-CN" sz="1800" dirty="0">
                <a:effectLst/>
                <a:ea typeface="等线" panose="02010600030101010101" pitchFamily="2" charset="-122"/>
                <a:cs typeface="Times New Roman" panose="02020603050405020304" pitchFamily="18" charset="0"/>
              </a:rPr>
              <a:t>PC</a:t>
            </a:r>
            <a:r>
              <a:rPr lang="zh-CN" altLang="zh-CN" sz="1800" dirty="0">
                <a:effectLst/>
                <a:ea typeface="等线" panose="02010600030101010101" pitchFamily="2" charset="-122"/>
                <a:cs typeface="Times New Roman" panose="02020603050405020304" pitchFamily="18" charset="0"/>
              </a:rPr>
              <a:t>值保持不变，同时各级流水线寄存器（</a:t>
            </a:r>
            <a:r>
              <a:rPr lang="en-US" altLang="zh-CN" sz="1800" dirty="0" err="1">
                <a:effectLst/>
                <a:ea typeface="等线" panose="02010600030101010101" pitchFamily="2" charset="-122"/>
                <a:cs typeface="Times New Roman" panose="02020603050405020304" pitchFamily="18" charset="0"/>
              </a:rPr>
              <a:t>ifid_reg</a:t>
            </a:r>
            <a:r>
              <a:rPr lang="zh-CN" altLang="zh-CN"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idexe_reg</a:t>
            </a:r>
            <a:r>
              <a:rPr lang="zh-CN" altLang="zh-CN" sz="1800" dirty="0">
                <a:effectLst/>
                <a:ea typeface="等线" panose="02010600030101010101" pitchFamily="2" charset="-122"/>
                <a:cs typeface="Times New Roman" panose="02020603050405020304" pitchFamily="18" charset="0"/>
              </a:rPr>
              <a:t>、</a:t>
            </a:r>
            <a:r>
              <a:rPr lang="en-US" altLang="zh-CN" sz="1800" dirty="0" err="1">
                <a:effectLst/>
                <a:ea typeface="等线" panose="02010600030101010101" pitchFamily="2" charset="-122"/>
                <a:cs typeface="Times New Roman" panose="02020603050405020304" pitchFamily="18" charset="0"/>
              </a:rPr>
              <a:t>exemem_reg</a:t>
            </a:r>
            <a:r>
              <a:rPr lang="zh-CN" altLang="zh-CN" sz="1800" dirty="0">
                <a:effectLst/>
                <a:ea typeface="等线" panose="02010600030101010101" pitchFamily="2" charset="-122"/>
                <a:cs typeface="Times New Roman" panose="02020603050405020304" pitchFamily="18" charset="0"/>
              </a:rPr>
              <a:t>和</a:t>
            </a:r>
            <a:r>
              <a:rPr lang="en-US" altLang="zh-CN" sz="1800" dirty="0" err="1">
                <a:effectLst/>
                <a:ea typeface="等线" panose="02010600030101010101" pitchFamily="2" charset="-122"/>
                <a:cs typeface="Times New Roman" panose="02020603050405020304" pitchFamily="18" charset="0"/>
              </a:rPr>
              <a:t>memwb_reg</a:t>
            </a:r>
            <a:r>
              <a:rPr lang="zh-CN" altLang="zh-CN" sz="1800" dirty="0">
                <a:effectLst/>
                <a:ea typeface="等线" panose="02010600030101010101" pitchFamily="2" charset="-122"/>
                <a:cs typeface="Times New Roman" panose="02020603050405020304" pitchFamily="18" charset="0"/>
              </a:rPr>
              <a:t>）的值也保持不变</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zh-CN" altLang="en-US" dirty="0"/>
              <a:t>确定相关的方法：依次查看每条指令是否与后续指令具有相同编号的寄存器，并且相同编号的寄存器不同时为读</a:t>
            </a:r>
            <a:endParaRPr lang="en-US" altLang="zh-CN" dirty="0"/>
          </a:p>
          <a:p>
            <a:endParaRPr lang="en-US" altLang="zh-CN" dirty="0"/>
          </a:p>
          <a:p>
            <a:r>
              <a:rPr lang="zh-CN" altLang="en-US" dirty="0"/>
              <a:t>目前</a:t>
            </a:r>
            <a:r>
              <a:rPr lang="en-US" altLang="zh-CN" dirty="0" err="1"/>
              <a:t>MiniMIPS32</a:t>
            </a:r>
            <a:r>
              <a:rPr lang="zh-CN" altLang="en-US" dirty="0"/>
              <a:t>处理器的微结构可以保证具有哪几种相关性的指令可以正确？</a:t>
            </a:r>
            <a:endParaRPr lang="zh-CN" altLang="en-US" dirty="0"/>
          </a:p>
        </p:txBody>
      </p:sp>
      <p:sp>
        <p:nvSpPr>
          <p:cNvPr id="4" name="灯片编号占位符 3"/>
          <p:cNvSpPr>
            <a:spLocks noGrp="1"/>
          </p:cNvSpPr>
          <p:nvPr>
            <p:ph type="sldNum" sz="quarter" idx="10"/>
          </p:nvPr>
        </p:nvSpPr>
        <p:spPr/>
        <p:txBody>
          <a:bodyPr/>
          <a:lstStyle/>
          <a:p>
            <a:fld id="{2141EC39-8C03-4A1B-8776-95A63998E4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起始">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b="7397"/>
          <a:stretch>
            <a:fillRect/>
          </a:stretch>
        </p:blipFill>
        <p:spPr>
          <a:xfrm>
            <a:off x="-1963" y="0"/>
            <a:ext cx="12193963" cy="6858000"/>
          </a:xfrm>
          <a:prstGeom prst="rect">
            <a:avLst/>
          </a:prstGeom>
        </p:spPr>
      </p:pic>
      <p:sp>
        <p:nvSpPr>
          <p:cNvPr id="8" name="矩形 7"/>
          <p:cNvSpPr/>
          <p:nvPr userDrawn="1"/>
        </p:nvSpPr>
        <p:spPr>
          <a:xfrm>
            <a:off x="1838669" y="-827351"/>
            <a:ext cx="8512703" cy="8512702"/>
          </a:xfrm>
          <a:prstGeom prst="rect">
            <a:avLst/>
          </a:prstGeom>
          <a:blipFill dpi="0" rotWithShape="1">
            <a:blip r:embed="rId3" cstate="print">
              <a:alphaModFix amt="41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55000"/>
                </a:schemeClr>
              </a:gs>
              <a:gs pos="0">
                <a:schemeClr val="bg1">
                  <a:alpha val="1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2"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623FF728-F7E0-4A72-8D4E-63CE94987A7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ABA997-7E56-47AF-9487-CD39886ECA47}"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B177959-C031-4A43-A33E-C1E21AD403F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9A292A7-489F-4829-8D83-37348628AE3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cxnSp>
        <p:nvCxnSpPr>
          <p:cNvPr id="10" name="直接连接符 9"/>
          <p:cNvCxnSpPr/>
          <p:nvPr userDrawn="1"/>
        </p:nvCxnSpPr>
        <p:spPr>
          <a:xfrm>
            <a:off x="2552701" y="1009650"/>
            <a:ext cx="1638300" cy="0"/>
          </a:xfrm>
          <a:prstGeom prst="line">
            <a:avLst/>
          </a:prstGeom>
          <a:ln w="127000">
            <a:solidFill>
              <a:srgbClr val="FDDAB8"/>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userDrawn="1"/>
        </p:nvCxnSpPr>
        <p:spPr>
          <a:xfrm>
            <a:off x="4191001" y="1009650"/>
            <a:ext cx="1638300" cy="0"/>
          </a:xfrm>
          <a:prstGeom prst="line">
            <a:avLst/>
          </a:prstGeom>
          <a:ln w="127000">
            <a:solidFill>
              <a:srgbClr val="D28C7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a:off x="5829301" y="1009650"/>
            <a:ext cx="1638300" cy="0"/>
          </a:xfrm>
          <a:prstGeom prst="line">
            <a:avLst/>
          </a:prstGeom>
          <a:ln w="127000">
            <a:solidFill>
              <a:srgbClr val="534544"/>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7448551" y="1009650"/>
            <a:ext cx="1638300" cy="0"/>
          </a:xfrm>
          <a:prstGeom prst="line">
            <a:avLst/>
          </a:prstGeom>
          <a:ln w="127000">
            <a:solidFill>
              <a:srgbClr val="121212"/>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sz="quarter" idx="10" hasCustomPrompt="1"/>
          </p:nvPr>
        </p:nvSpPr>
        <p:spPr>
          <a:xfrm>
            <a:off x="3805633" y="379640"/>
            <a:ext cx="4136571" cy="362404"/>
          </a:xfrm>
          <a:prstGeom prst="rect">
            <a:avLst/>
          </a:prstGeom>
        </p:spPr>
        <p:txBody>
          <a:bodyPr/>
          <a:lstStyle>
            <a:lvl1pPr marL="0" indent="0">
              <a:buNone/>
              <a:defRPr sz="2400" b="1" baseline="0"/>
            </a:lvl1pPr>
          </a:lstStyle>
          <a:p>
            <a:pPr lvl="0"/>
            <a:r>
              <a:rPr lang="zh-CN" altLang="en-US" dirty="0"/>
              <a:t>点击此处添加标题 </a:t>
            </a:r>
            <a:r>
              <a:rPr lang="en-US" altLang="zh-CN" dirty="0"/>
              <a:t>TITLE HERE </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452663" y="2214555"/>
            <a:ext cx="6929487" cy="1000124"/>
          </a:xfrm>
          <a:prstGeom prst="rect">
            <a:avLst/>
          </a:prstGeom>
        </p:spPr>
        <p:txBody>
          <a:bodyPr lIns="68579" tIns="34289" rIns="68579" bIns="34289"/>
          <a:lstStyle>
            <a:lvl1pPr algn="l">
              <a:defRPr/>
            </a:lvl1pPr>
          </a:lstStyle>
          <a:p>
            <a:r>
              <a:rPr lang="zh-CN" altLang="en-US" dirty="0"/>
              <a:t>单击此处编辑母版标题样式</a:t>
            </a:r>
            <a:endParaRPr lang="zh-CN" altLang="en-US" dirty="0"/>
          </a:p>
        </p:txBody>
      </p:sp>
      <p:grpSp>
        <p:nvGrpSpPr>
          <p:cNvPr id="5" name="组合 4"/>
          <p:cNvGrpSpPr/>
          <p:nvPr userDrawn="1"/>
        </p:nvGrpSpPr>
        <p:grpSpPr>
          <a:xfrm>
            <a:off x="-22224" y="5169001"/>
            <a:ext cx="12214224" cy="1706972"/>
            <a:chOff x="-16668" y="3876750"/>
            <a:chExt cx="9160668" cy="1280229"/>
          </a:xfrm>
        </p:grpSpPr>
        <p:sp>
          <p:nvSpPr>
            <p:cNvPr id="6" name="矩形 5"/>
            <p:cNvSpPr/>
            <p:nvPr userDrawn="1"/>
          </p:nvSpPr>
          <p:spPr>
            <a:xfrm>
              <a:off x="-16668" y="3876750"/>
              <a:ext cx="9160667" cy="1280229"/>
            </a:xfrm>
            <a:prstGeom prst="rect">
              <a:avLst/>
            </a:prstGeom>
            <a:solidFill>
              <a:srgbClr val="1F497D"/>
            </a:solidFill>
            <a:ln w="38100" cap="flat" cmpd="sng" algn="ctr">
              <a:solidFill>
                <a:sysClr val="window" lastClr="FFFFFF"/>
              </a:solid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5390921" y="3906000"/>
              <a:ext cx="2061079" cy="1247113"/>
            </a:xfrm>
            <a:prstGeom prst="rect">
              <a:avLst/>
            </a:prstGeom>
            <a:ln w="38100">
              <a:solidFill>
                <a:sysClr val="window" lastClr="FFFFFF"/>
              </a:solidFill>
            </a:ln>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a:fillRect/>
            </a:stretch>
          </p:blipFill>
          <p:spPr>
            <a:xfrm>
              <a:off x="1647001" y="3905491"/>
              <a:ext cx="2025000" cy="1239993"/>
            </a:xfrm>
            <a:prstGeom prst="rect">
              <a:avLst/>
            </a:prstGeom>
            <a:ln w="38100">
              <a:solidFill>
                <a:sysClr val="window" lastClr="FFFFFF"/>
              </a:solidFill>
            </a:ln>
          </p:spPr>
        </p:pic>
        <p:cxnSp>
          <p:nvCxnSpPr>
            <p:cNvPr id="9" name="直接连接符 8"/>
            <p:cNvCxnSpPr/>
            <p:nvPr userDrawn="1"/>
          </p:nvCxnSpPr>
          <p:spPr bwMode="auto">
            <a:xfrm>
              <a:off x="-4751" y="3876750"/>
              <a:ext cx="9148751" cy="0"/>
            </a:xfrm>
            <a:prstGeom prst="line">
              <a:avLst/>
            </a:prstGeom>
            <a:noFill/>
            <a:ln w="127000" cap="flat" cmpd="sng" algn="ctr">
              <a:solidFill>
                <a:schemeClr val="bg1"/>
              </a:solidFill>
              <a:prstDash val="solid"/>
              <a:round/>
              <a:headEnd type="none" w="med" len="med"/>
              <a:tailEnd type="none" w="med" len="med"/>
            </a:ln>
            <a:effectLst/>
          </p:spPr>
        </p:cxnSp>
      </p:gr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996000" y="2289001"/>
            <a:ext cx="10515600" cy="1325033"/>
          </a:xfrm>
          <a:prstGeom prst="rect">
            <a:avLst/>
          </a:prstGeom>
        </p:spPr>
        <p:txBody>
          <a:bodyPr/>
          <a:lstStyle>
            <a:lvl1pPr algn="l">
              <a:defRPr/>
            </a:lvl1pPr>
          </a:lstStyle>
          <a:p>
            <a:r>
              <a:rPr lang="zh-CN" altLang="en-US"/>
              <a:t>单击此处编辑母版标题样式</a:t>
            </a:r>
            <a:endParaRPr lang="zh-CN" altLang="en-US"/>
          </a:p>
        </p:txBody>
      </p:sp>
      <p:sp>
        <p:nvSpPr>
          <p:cNvPr id="3" name="矩形 2"/>
          <p:cNvSpPr/>
          <p:nvPr userDrawn="1"/>
        </p:nvSpPr>
        <p:spPr>
          <a:xfrm>
            <a:off x="0" y="6606301"/>
            <a:ext cx="2118851"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矩形 3"/>
          <p:cNvSpPr/>
          <p:nvPr userDrawn="1"/>
        </p:nvSpPr>
        <p:spPr>
          <a:xfrm>
            <a:off x="4919070" y="6606301"/>
            <a:ext cx="2191676" cy="251700"/>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5" name="矩形 4"/>
          <p:cNvSpPr/>
          <p:nvPr userDrawn="1"/>
        </p:nvSpPr>
        <p:spPr>
          <a:xfrm>
            <a:off x="9850219" y="6606301"/>
            <a:ext cx="2363255" cy="251699"/>
          </a:xfrm>
          <a:prstGeom prst="rect">
            <a:avLst/>
          </a:prstGeom>
          <a:solidFill>
            <a:srgbClr val="1F497D"/>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6" name="矩形 5"/>
          <p:cNvSpPr/>
          <p:nvPr userDrawn="1"/>
        </p:nvSpPr>
        <p:spPr>
          <a:xfrm>
            <a:off x="2219069" y="6606301"/>
            <a:ext cx="260025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7" name="矩形 6"/>
          <p:cNvSpPr/>
          <p:nvPr userDrawn="1"/>
        </p:nvSpPr>
        <p:spPr>
          <a:xfrm>
            <a:off x="7210963" y="6606301"/>
            <a:ext cx="2539037" cy="251699"/>
          </a:xfrm>
          <a:prstGeom prst="rect">
            <a:avLst/>
          </a:prstGeom>
          <a:solidFill>
            <a:srgbClr val="A5A5A5"/>
          </a:solidFill>
          <a:ln w="12700" cap="flat" cmpd="sng" algn="ctr">
            <a:noFill/>
            <a:prstDash val="solid"/>
            <a:miter lim="800000"/>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8128000"/>
          </a:xfrm>
          <a:prstGeom prst="rect">
            <a:avLst/>
          </a:prstGeom>
        </p:spPr>
      </p:pic>
      <p:sp>
        <p:nvSpPr>
          <p:cNvPr id="8" name="矩形 7"/>
          <p:cNvSpPr/>
          <p:nvPr userDrawn="1"/>
        </p:nvSpPr>
        <p:spPr>
          <a:xfrm>
            <a:off x="3" y="0"/>
            <a:ext cx="12191999" cy="6858000"/>
          </a:xfrm>
          <a:prstGeom prst="rect">
            <a:avLst/>
          </a:prstGeom>
          <a:gradFill flip="none" rotWithShape="1">
            <a:gsLst>
              <a:gs pos="75000">
                <a:schemeClr val="bg1">
                  <a:alpha val="79000"/>
                </a:schemeClr>
              </a:gs>
              <a:gs pos="100000">
                <a:schemeClr val="bg1">
                  <a:alpha val="71000"/>
                </a:schemeClr>
              </a:gs>
              <a:gs pos="5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矩形 8"/>
          <p:cNvSpPr/>
          <p:nvPr userDrawn="1"/>
        </p:nvSpPr>
        <p:spPr>
          <a:xfrm>
            <a:off x="1838669" y="-827351"/>
            <a:ext cx="8512703" cy="8512702"/>
          </a:xfrm>
          <a:prstGeom prst="rect">
            <a:avLst/>
          </a:prstGeom>
          <a:blipFill dpi="0" rotWithShape="1">
            <a:blip r:embed="rId3" cstate="print">
              <a:alphaModFix amt="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438" b="7188"/>
          <a:stretch>
            <a:fillRect/>
          </a:stretch>
        </p:blipFill>
        <p:spPr>
          <a:xfrm>
            <a:off x="0" y="0"/>
            <a:ext cx="12192000" cy="6858000"/>
          </a:xfrm>
          <a:prstGeom prst="rect">
            <a:avLst/>
          </a:prstGeom>
        </p:spPr>
      </p:pic>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75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0" name="矩形 9"/>
          <p:cNvSpPr/>
          <p:nvPr userDrawn="1"/>
        </p:nvSpPr>
        <p:spPr>
          <a:xfrm>
            <a:off x="7935651" y="-3614130"/>
            <a:ext cx="8512703" cy="8512702"/>
          </a:xfrm>
          <a:prstGeom prst="rect">
            <a:avLst/>
          </a:prstGeom>
          <a:blipFill dpi="0" rotWithShape="1">
            <a:blip r:embed="rId3" cstate="print">
              <a:alphaModFix amt="25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8" name="矩形 7"/>
          <p:cNvSpPr/>
          <p:nvPr userDrawn="1"/>
        </p:nvSpPr>
        <p:spPr>
          <a:xfrm>
            <a:off x="7619159" y="2613495"/>
            <a:ext cx="8512703" cy="8512702"/>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9" name="矩形 8"/>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2">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39" t="15065" r="346"/>
          <a:stretch>
            <a:fillRect/>
          </a:stretch>
        </p:blipFill>
        <p:spPr>
          <a:xfrm>
            <a:off x="-1" y="0"/>
            <a:ext cx="12192001" cy="6893919"/>
          </a:xfrm>
          <a:prstGeom prst="rect">
            <a:avLst/>
          </a:prstGeom>
        </p:spPr>
      </p:pic>
      <p:sp>
        <p:nvSpPr>
          <p:cNvPr id="12" name="矩形 11"/>
          <p:cNvSpPr/>
          <p:nvPr userDrawn="1"/>
        </p:nvSpPr>
        <p:spPr>
          <a:xfrm>
            <a:off x="-4256352" y="2601649"/>
            <a:ext cx="8512703" cy="8512702"/>
          </a:xfrm>
          <a:prstGeom prst="rect">
            <a:avLst/>
          </a:prstGeom>
          <a:blipFill dpi="0" rotWithShape="1">
            <a:blip r:embed="rId3" cstate="print">
              <a:alphaModFix amt="36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7" name="矩形 6"/>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3">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146"/>
          <a:stretch>
            <a:fillRect/>
          </a:stretch>
        </p:blipFill>
        <p:spPr>
          <a:xfrm>
            <a:off x="2" y="0"/>
            <a:ext cx="12180271" cy="6858000"/>
          </a:xfrm>
          <a:prstGeom prst="rect">
            <a:avLst/>
          </a:prstGeom>
        </p:spPr>
      </p:pic>
      <p:sp>
        <p:nvSpPr>
          <p:cNvPr id="9" name="矩形 8"/>
          <p:cNvSpPr/>
          <p:nvPr userDrawn="1"/>
        </p:nvSpPr>
        <p:spPr>
          <a:xfrm>
            <a:off x="1833785" y="-4478741"/>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2" name="矩形 11"/>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9" name="矩形 8"/>
          <p:cNvSpPr/>
          <p:nvPr userDrawn="1"/>
        </p:nvSpPr>
        <p:spPr>
          <a:xfrm>
            <a:off x="1833785" y="4104820"/>
            <a:ext cx="8512703" cy="8512702"/>
          </a:xfrm>
          <a:prstGeom prst="rect">
            <a:avLst/>
          </a:prstGeom>
          <a:blipFill dpi="0" rotWithShape="1">
            <a:blip r:embed="rId3" cstate="print">
              <a:alphaModFix amt="10000"/>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11" name="矩形 10"/>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print">
            <a:extLst>
              <a:ext uri="{28A0092B-C50C-407E-A947-70E740481C1C}">
                <a14:useLocalDpi xmlns:a14="http://schemas.microsoft.com/office/drawing/2010/main" val="0"/>
              </a:ext>
            </a:extLst>
          </a:blip>
          <a:srcRect r="622"/>
          <a:stretch>
            <a:fillRect/>
          </a:stretch>
        </p:blipFill>
        <p:spPr>
          <a:xfrm>
            <a:off x="0" y="-1"/>
            <a:ext cx="12192000" cy="6881693"/>
          </a:xfrm>
          <a:prstGeom prst="rect">
            <a:avLst/>
          </a:prstGeom>
        </p:spPr>
      </p:pic>
      <p:sp>
        <p:nvSpPr>
          <p:cNvPr id="13" name="矩形 12"/>
          <p:cNvSpPr/>
          <p:nvPr userDrawn="1"/>
        </p:nvSpPr>
        <p:spPr>
          <a:xfrm>
            <a:off x="7935651" y="-827352"/>
            <a:ext cx="8512703" cy="8512702"/>
          </a:xfrm>
          <a:prstGeom prst="rect">
            <a:avLst/>
          </a:prstGeom>
          <a:blipFill dpi="0" rotWithShape="1">
            <a:blip r:embed="rId3" cstate="print">
              <a:alphaModFix amt="35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p>
        </p:txBody>
      </p:sp>
      <p:sp>
        <p:nvSpPr>
          <p:cNvPr id="5" name="矩形 4"/>
          <p:cNvSpPr/>
          <p:nvPr userDrawn="1"/>
        </p:nvSpPr>
        <p:spPr>
          <a:xfrm>
            <a:off x="0" y="0"/>
            <a:ext cx="12192000" cy="6858000"/>
          </a:xfrm>
          <a:prstGeom prst="rect">
            <a:avLst/>
          </a:prstGeom>
          <a:gradFill flip="none" rotWithShape="1">
            <a:gsLst>
              <a:gs pos="54000">
                <a:schemeClr val="bg1">
                  <a:alpha val="77000"/>
                </a:schemeClr>
              </a:gs>
              <a:gs pos="0">
                <a:schemeClr val="bg1">
                  <a:alpha val="57000"/>
                </a:schemeClr>
              </a:gs>
              <a:gs pos="10000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srcRect l="9382" b="23184"/>
          <a:stretch>
            <a:fillRect/>
          </a:stretch>
        </p:blipFill>
        <p:spPr>
          <a:xfrm>
            <a:off x="2" y="3095318"/>
            <a:ext cx="6149921" cy="3762682"/>
          </a:xfrm>
          <a:prstGeom prst="rect">
            <a:avLst/>
          </a:prstGeom>
          <a:solidFill>
            <a:schemeClr val="bg1"/>
          </a:solidFill>
        </p:spPr>
      </p:pic>
      <p:sp>
        <p:nvSpPr>
          <p:cNvPr id="6" name="矩形 5"/>
          <p:cNvSpPr/>
          <p:nvPr userDrawn="1"/>
        </p:nvSpPr>
        <p:spPr>
          <a:xfrm>
            <a:off x="0" y="0"/>
            <a:ext cx="12192000" cy="6858000"/>
          </a:xfrm>
          <a:prstGeom prst="rect">
            <a:avLst/>
          </a:prstGeom>
          <a:solidFill>
            <a:schemeClr val="bg1">
              <a:lumMod val="9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userDrawn="1"/>
        </p:nvSpPr>
        <p:spPr>
          <a:xfrm>
            <a:off x="-1" y="6611780"/>
            <a:ext cx="12192001" cy="246220"/>
          </a:xfrm>
          <a:prstGeom prst="rect">
            <a:avLst/>
          </a:prstGeom>
          <a:gradFill flip="none" rotWithShape="1">
            <a:gsLst>
              <a:gs pos="0">
                <a:srgbClr val="0075EA"/>
              </a:gs>
              <a:gs pos="82000">
                <a:srgbClr val="0075EA">
                  <a:alpha val="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 name="文本框 8"/>
          <p:cNvSpPr txBox="1"/>
          <p:nvPr userDrawn="1"/>
        </p:nvSpPr>
        <p:spPr>
          <a:xfrm>
            <a:off x="10887076" y="6611781"/>
            <a:ext cx="1304925" cy="246221"/>
          </a:xfrm>
          <a:prstGeom prst="rect">
            <a:avLst/>
          </a:prstGeom>
          <a:noFill/>
        </p:spPr>
        <p:txBody>
          <a:bodyPr wrap="square" rtlCol="0">
            <a:spAutoFit/>
          </a:bodyPr>
          <a:lstStyle/>
          <a:p>
            <a:pPr algn="r"/>
            <a:r>
              <a:rPr lang="en-US" altLang="zh-CN" sz="1000" dirty="0">
                <a:solidFill>
                  <a:schemeClr val="bg1"/>
                </a:solidFill>
                <a:latin typeface="等线" panose="02010600030101010101" pitchFamily="2" charset="-122"/>
                <a:ea typeface="等线" panose="02010600030101010101" pitchFamily="2" charset="-122"/>
              </a:rPr>
              <a:t>Tianjin University</a:t>
            </a:r>
            <a:endParaRPr lang="zh-CN" altLang="en-US" sz="1000" dirty="0">
              <a:solidFill>
                <a:schemeClr val="bg1"/>
              </a:solidFill>
              <a:latin typeface="等线" panose="02010600030101010101" pitchFamily="2" charset="-122"/>
              <a:ea typeface="等线"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4"/>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B177959-C031-4A43-A33E-C1E21AD403F6}" type="datetimeFigureOut">
              <a:rPr lang="zh-CN" altLang="en-US" smtClean="0"/>
            </a:fld>
            <a:endParaRPr lang="zh-CN" altLang="en-US"/>
          </a:p>
        </p:txBody>
      </p:sp>
      <p:sp>
        <p:nvSpPr>
          <p:cNvPr id="5" name="页脚占位符 4"/>
          <p:cNvSpPr>
            <a:spLocks noGrp="1"/>
          </p:cNvSpPr>
          <p:nvPr>
            <p:ph type="ftr" sz="quarter" idx="3"/>
          </p:nvPr>
        </p:nvSpPr>
        <p:spPr>
          <a:xfrm>
            <a:off x="4038600" y="6356354"/>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4"/>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9A292A7-489F-4829-8D83-37348628AE3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Lst>
  <p:transition/>
  <p:hf hdr="0" ftr="0" dt="0"/>
  <p:txStyles>
    <p:titleStyle>
      <a:lvl1pPr algn="ctr" rtl="0" eaLnBrk="0" fontAlgn="base" hangingPunct="0">
        <a:spcBef>
          <a:spcPct val="0"/>
        </a:spcBef>
        <a:spcAft>
          <a:spcPct val="0"/>
        </a:spcAft>
        <a:defRPr sz="4400" b="1">
          <a:solidFill>
            <a:schemeClr val="tx2"/>
          </a:solidFill>
          <a:latin typeface="微软雅黑" panose="00000500000000000000" pitchFamily="34" charset="-122"/>
          <a:ea typeface="微软雅黑" panose="00000500000000000000" pitchFamily="34" charset="-122"/>
          <a:cs typeface="+mj-cs"/>
        </a:defRPr>
      </a:lvl1pPr>
      <a:lvl2pPr algn="ctr" rtl="0" eaLnBrk="0" fontAlgn="base" hangingPunct="0">
        <a:spcBef>
          <a:spcPct val="0"/>
        </a:spcBef>
        <a:spcAft>
          <a:spcPct val="0"/>
        </a:spcAft>
        <a:defRPr sz="4400" b="1">
          <a:solidFill>
            <a:schemeClr val="tx2"/>
          </a:solidFill>
          <a:latin typeface="微软雅黑" panose="00000500000000000000" pitchFamily="34" charset="-122"/>
          <a:ea typeface="微软雅黑" panose="00000500000000000000" pitchFamily="34" charset="-122"/>
        </a:defRPr>
      </a:lvl2pPr>
      <a:lvl3pPr algn="ctr" rtl="0" eaLnBrk="0" fontAlgn="base" hangingPunct="0">
        <a:spcBef>
          <a:spcPct val="0"/>
        </a:spcBef>
        <a:spcAft>
          <a:spcPct val="0"/>
        </a:spcAft>
        <a:defRPr sz="4400" b="1">
          <a:solidFill>
            <a:schemeClr val="tx2"/>
          </a:solidFill>
          <a:latin typeface="微软雅黑" panose="00000500000000000000" pitchFamily="34" charset="-122"/>
          <a:ea typeface="微软雅黑" panose="00000500000000000000" pitchFamily="34" charset="-122"/>
        </a:defRPr>
      </a:lvl3pPr>
      <a:lvl4pPr algn="ctr" rtl="0" eaLnBrk="0" fontAlgn="base" hangingPunct="0">
        <a:spcBef>
          <a:spcPct val="0"/>
        </a:spcBef>
        <a:spcAft>
          <a:spcPct val="0"/>
        </a:spcAft>
        <a:defRPr sz="4400" b="1">
          <a:solidFill>
            <a:schemeClr val="tx2"/>
          </a:solidFill>
          <a:latin typeface="微软雅黑" panose="00000500000000000000" pitchFamily="34" charset="-122"/>
          <a:ea typeface="微软雅黑" panose="00000500000000000000" pitchFamily="34" charset="-122"/>
        </a:defRPr>
      </a:lvl4pPr>
      <a:lvl5pPr algn="ctr" rtl="0" eaLnBrk="0" fontAlgn="base" hangingPunct="0">
        <a:spcBef>
          <a:spcPct val="0"/>
        </a:spcBef>
        <a:spcAft>
          <a:spcPct val="0"/>
        </a:spcAft>
        <a:defRPr sz="4400" b="1">
          <a:solidFill>
            <a:schemeClr val="tx2"/>
          </a:solidFill>
          <a:latin typeface="微软雅黑" panose="00000500000000000000" pitchFamily="34" charset="-122"/>
          <a:ea typeface="微软雅黑" panose="00000500000000000000" pitchFamily="34"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b="1">
          <a:solidFill>
            <a:srgbClr val="002060"/>
          </a:solidFill>
          <a:latin typeface="微软雅黑" panose="00000500000000000000" pitchFamily="34" charset="-122"/>
          <a:ea typeface="微软雅黑" panose="00000500000000000000" pitchFamily="34" charset="-122"/>
          <a:cs typeface="+mn-cs"/>
        </a:defRPr>
      </a:lvl1pPr>
      <a:lvl2pPr marL="742950" indent="-285750" algn="l" rtl="0" eaLnBrk="0" fontAlgn="base" hangingPunct="0">
        <a:spcBef>
          <a:spcPct val="20000"/>
        </a:spcBef>
        <a:spcAft>
          <a:spcPct val="0"/>
        </a:spcAft>
        <a:buChar char="–"/>
        <a:defRPr sz="2800" b="1">
          <a:solidFill>
            <a:srgbClr val="002060"/>
          </a:solidFill>
          <a:latin typeface="微软雅黑" panose="00000500000000000000" pitchFamily="34" charset="-122"/>
          <a:ea typeface="微软雅黑" panose="00000500000000000000" pitchFamily="34" charset="-122"/>
        </a:defRPr>
      </a:lvl2pPr>
      <a:lvl3pPr marL="1143000" indent="-228600" algn="l" rtl="0" eaLnBrk="0" fontAlgn="base" hangingPunct="0">
        <a:spcBef>
          <a:spcPct val="20000"/>
        </a:spcBef>
        <a:spcAft>
          <a:spcPct val="0"/>
        </a:spcAft>
        <a:buChar char="•"/>
        <a:defRPr sz="2400" b="1">
          <a:solidFill>
            <a:srgbClr val="002060"/>
          </a:solidFill>
          <a:latin typeface="微软雅黑" panose="00000500000000000000" pitchFamily="34" charset="-122"/>
          <a:ea typeface="微软雅黑" panose="00000500000000000000" pitchFamily="34" charset="-122"/>
        </a:defRPr>
      </a:lvl3pPr>
      <a:lvl4pPr marL="1600200" indent="-228600" algn="l" rtl="0" eaLnBrk="0" fontAlgn="base" hangingPunct="0">
        <a:spcBef>
          <a:spcPct val="20000"/>
        </a:spcBef>
        <a:spcAft>
          <a:spcPct val="0"/>
        </a:spcAft>
        <a:buChar char="–"/>
        <a:defRPr sz="2000" b="1">
          <a:solidFill>
            <a:srgbClr val="002060"/>
          </a:solidFill>
          <a:latin typeface="微软雅黑" panose="00000500000000000000" pitchFamily="34" charset="-122"/>
          <a:ea typeface="微软雅黑" panose="00000500000000000000" pitchFamily="34" charset="-122"/>
        </a:defRPr>
      </a:lvl4pPr>
      <a:lvl5pPr marL="2057400" indent="-228600" algn="l" rtl="0" eaLnBrk="0" fontAlgn="base" hangingPunct="0">
        <a:spcBef>
          <a:spcPct val="20000"/>
        </a:spcBef>
        <a:spcAft>
          <a:spcPct val="0"/>
        </a:spcAft>
        <a:buChar char="»"/>
        <a:defRPr sz="2000" b="1">
          <a:solidFill>
            <a:srgbClr val="002060"/>
          </a:solidFill>
          <a:latin typeface="微软雅黑" panose="00000500000000000000" pitchFamily="34" charset="-122"/>
          <a:ea typeface="微软雅黑" panose="00000500000000000000" pitchFamily="34" charset="-122"/>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image" Target="../media/image13.e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9.xml"/><Relationship Id="rId1" Type="http://schemas.openxmlformats.org/officeDocument/2006/relationships/image" Target="../media/image14.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9.xml"/><Relationship Id="rId1" Type="http://schemas.openxmlformats.org/officeDocument/2006/relationships/image" Target="../media/image16.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image" Target="../media/image17.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9.xml"/><Relationship Id="rId4" Type="http://schemas.openxmlformats.org/officeDocument/2006/relationships/slide" Target="slide25.xml"/><Relationship Id="rId3" Type="http://schemas.openxmlformats.org/officeDocument/2006/relationships/slide" Target="slide23.xml"/><Relationship Id="rId2" Type="http://schemas.openxmlformats.org/officeDocument/2006/relationships/slide" Target="slide21.xml"/><Relationship Id="rId1" Type="http://schemas.openxmlformats.org/officeDocument/2006/relationships/image" Target="../media/image18.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9.xml"/><Relationship Id="rId1" Type="http://schemas.openxmlformats.org/officeDocument/2006/relationships/slide" Target="slide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9.xml"/><Relationship Id="rId1" Type="http://schemas.openxmlformats.org/officeDocument/2006/relationships/slide" Target="slide20.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19.e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image" Target="../media/image20.emf"/></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9.xml"/><Relationship Id="rId1" Type="http://schemas.openxmlformats.org/officeDocument/2006/relationships/image" Target="../media/image21.emf"/></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image" Target="../media/image22.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image" Target="../media/image23.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9.xml"/><Relationship Id="rId1" Type="http://schemas.openxmlformats.org/officeDocument/2006/relationships/image" Target="../media/image24.emf"/></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9.xml"/><Relationship Id="rId2" Type="http://schemas.openxmlformats.org/officeDocument/2006/relationships/image" Target="../media/image28.png"/><Relationship Id="rId1" Type="http://schemas.openxmlformats.org/officeDocument/2006/relationships/image" Target="../media/image2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image" Target="../media/image29.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4" Type="http://schemas.openxmlformats.org/officeDocument/2006/relationships/comments" Target="../comments/comment1.xml"/><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image" Target="../media/image30.e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image" Target="../media/image31.emf"/></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image" Target="../media/image32.em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image" Target="../media/image33.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image" Target="../media/image34.emf"/></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9.xml"/><Relationship Id="rId1" Type="http://schemas.openxmlformats.org/officeDocument/2006/relationships/image" Target="../media/image35.e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9.xml"/><Relationship Id="rId1" Type="http://schemas.openxmlformats.org/officeDocument/2006/relationships/image" Target="../media/image36.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image" Target="../media/image37.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9.xml"/><Relationship Id="rId1" Type="http://schemas.openxmlformats.org/officeDocument/2006/relationships/image" Target="../media/image3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image" Target="../media/image20.emf"/></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image" Target="../media/image40.emf"/></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9.xml"/><Relationship Id="rId1" Type="http://schemas.openxmlformats.org/officeDocument/2006/relationships/image" Target="../media/image41.png"/></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9.xml"/><Relationship Id="rId1" Type="http://schemas.openxmlformats.org/officeDocument/2006/relationships/image" Target="../media/image42.emf"/></Relationships>
</file>

<file path=ppt/slides/_rels/slide84.xml.rels><?xml version="1.0" encoding="UTF-8" standalone="yes"?>
<Relationships xmlns="http://schemas.openxmlformats.org/package/2006/relationships"><Relationship Id="rId6" Type="http://schemas.openxmlformats.org/officeDocument/2006/relationships/notesSlide" Target="../notesSlides/notesSlide84.xml"/><Relationship Id="rId5" Type="http://schemas.openxmlformats.org/officeDocument/2006/relationships/slideLayout" Target="../slideLayouts/slideLayout9.xml"/><Relationship Id="rId4" Type="http://schemas.openxmlformats.org/officeDocument/2006/relationships/slide" Target="slide87.xml"/><Relationship Id="rId3" Type="http://schemas.openxmlformats.org/officeDocument/2006/relationships/slide" Target="slide86.xml"/><Relationship Id="rId2" Type="http://schemas.openxmlformats.org/officeDocument/2006/relationships/slide" Target="slide85.xml"/><Relationship Id="rId1" Type="http://schemas.openxmlformats.org/officeDocument/2006/relationships/image" Target="../media/image43.emf"/></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9.xml"/><Relationship Id="rId1" Type="http://schemas.openxmlformats.org/officeDocument/2006/relationships/slide" Target="slide8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PA_直接连接符 8"/>
          <p:cNvCxnSpPr/>
          <p:nvPr>
            <p:custDataLst>
              <p:tags r:id="rId1"/>
            </p:custDataLst>
          </p:nvPr>
        </p:nvCxnSpPr>
        <p:spPr>
          <a:xfrm>
            <a:off x="3142346" y="3039997"/>
            <a:ext cx="5885543" cy="0"/>
          </a:xfrm>
          <a:prstGeom prst="line">
            <a:avLst/>
          </a:prstGeom>
          <a:ln w="285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6" name="PA_矩形 15"/>
          <p:cNvSpPr/>
          <p:nvPr>
            <p:custDataLst>
              <p:tags r:id="rId2"/>
            </p:custDataLst>
          </p:nvPr>
        </p:nvSpPr>
        <p:spPr>
          <a:xfrm>
            <a:off x="5065418" y="2985997"/>
            <a:ext cx="2052084" cy="108000"/>
          </a:xfrm>
          <a:prstGeom prst="rect">
            <a:avLst/>
          </a:prstGeom>
          <a:solidFill>
            <a:srgbClr val="0075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765">
              <a:defRPr/>
            </a:pPr>
            <a:endParaRPr lang="zh-CN" altLang="en-US" kern="0">
              <a:solidFill>
                <a:schemeClr val="tx1">
                  <a:lumMod val="85000"/>
                  <a:lumOff val="15000"/>
                </a:schemeClr>
              </a:solidFill>
            </a:endParaRPr>
          </a:p>
        </p:txBody>
      </p:sp>
      <p:sp>
        <p:nvSpPr>
          <p:cNvPr id="2" name="文本框 1"/>
          <p:cNvSpPr txBox="1"/>
          <p:nvPr/>
        </p:nvSpPr>
        <p:spPr>
          <a:xfrm>
            <a:off x="1421707" y="3230096"/>
            <a:ext cx="9355887" cy="646331"/>
          </a:xfrm>
          <a:prstGeom prst="rect">
            <a:avLst/>
          </a:prstGeom>
          <a:noFill/>
        </p:spPr>
        <p:txBody>
          <a:bodyPr wrap="square" rtlCol="0">
            <a:spAutoFit/>
          </a:bodyPr>
          <a:lstStyle/>
          <a:p>
            <a:pPr algn="ctr"/>
            <a:r>
              <a:rPr lang="en-US" altLang="zh-CN" sz="3600" dirty="0">
                <a:latin typeface="微软雅黑" panose="00000500000000000000" pitchFamily="34" charset="-122"/>
                <a:ea typeface="微软雅黑" panose="00000500000000000000" pitchFamily="34" charset="-122"/>
              </a:rPr>
              <a:t>Computer Organization and Architecture</a:t>
            </a:r>
            <a:endParaRPr lang="zh-CN" altLang="en-US" sz="3600" dirty="0">
              <a:latin typeface="微软雅黑" panose="00000500000000000000" pitchFamily="34" charset="-122"/>
              <a:ea typeface="微软雅黑" panose="00000500000000000000" pitchFamily="34" charset="-122"/>
            </a:endParaRPr>
          </a:p>
        </p:txBody>
      </p:sp>
      <p:sp>
        <p:nvSpPr>
          <p:cNvPr id="15" name="文本框 14"/>
          <p:cNvSpPr txBox="1"/>
          <p:nvPr/>
        </p:nvSpPr>
        <p:spPr>
          <a:xfrm>
            <a:off x="1053296" y="1937013"/>
            <a:ext cx="10116273" cy="769441"/>
          </a:xfrm>
          <a:prstGeom prst="rect">
            <a:avLst/>
          </a:prstGeom>
          <a:noFill/>
        </p:spPr>
        <p:txBody>
          <a:bodyPr wrap="square" rtlCol="0">
            <a:spAutoFit/>
          </a:bodyPr>
          <a:lstStyle/>
          <a:p>
            <a:pPr algn="ctr"/>
            <a:r>
              <a:rPr lang="zh-CN" altLang="en-US" sz="4400" dirty="0">
                <a:latin typeface="微软雅黑" panose="00000500000000000000" pitchFamily="34" charset="-122"/>
                <a:ea typeface="微软雅黑" panose="00000500000000000000" pitchFamily="34" charset="-122"/>
              </a:rPr>
              <a:t>计算机组成与体系结构</a:t>
            </a:r>
            <a:endParaRPr lang="zh-CN" altLang="en-US" sz="4400" dirty="0">
              <a:latin typeface="微软雅黑" panose="00000500000000000000" pitchFamily="34" charset="-122"/>
              <a:ea typeface="微软雅黑" panose="00000500000000000000" pitchFamily="34" charset="-122"/>
            </a:endParaRPr>
          </a:p>
        </p:txBody>
      </p:sp>
      <p:sp>
        <p:nvSpPr>
          <p:cNvPr id="18" name="文本框 17"/>
          <p:cNvSpPr txBox="1"/>
          <p:nvPr/>
        </p:nvSpPr>
        <p:spPr>
          <a:xfrm>
            <a:off x="2709151" y="4580757"/>
            <a:ext cx="6804561" cy="1200329"/>
          </a:xfrm>
          <a:prstGeom prst="rect">
            <a:avLst/>
          </a:prstGeom>
          <a:noFill/>
        </p:spPr>
        <p:txBody>
          <a:bodyPr wrap="square" rtlCol="0">
            <a:spAutoFit/>
          </a:bodyPr>
          <a:lstStyle/>
          <a:p>
            <a:pPr algn="ctr"/>
            <a:r>
              <a:rPr lang="zh-CN" altLang="en-US" sz="3600" dirty="0">
                <a:latin typeface="微软雅黑" panose="00000500000000000000" pitchFamily="34" charset="-122"/>
                <a:ea typeface="微软雅黑" panose="00000500000000000000" pitchFamily="34" charset="-122"/>
              </a:rPr>
              <a:t>天津大学智能与计算学部</a:t>
            </a:r>
            <a:endParaRPr lang="en-US" altLang="zh-CN" sz="3600" dirty="0">
              <a:latin typeface="微软雅黑" panose="00000500000000000000" pitchFamily="34" charset="-122"/>
              <a:ea typeface="微软雅黑" panose="00000500000000000000" pitchFamily="34" charset="-122"/>
            </a:endParaRPr>
          </a:p>
          <a:p>
            <a:pPr algn="ctr"/>
            <a:r>
              <a:rPr lang="zh-CN" altLang="en-US" sz="3600" dirty="0">
                <a:latin typeface="微软雅黑" panose="00000500000000000000" pitchFamily="34" charset="-122"/>
                <a:ea typeface="微软雅黑" panose="00000500000000000000" pitchFamily="34" charset="-122"/>
              </a:rPr>
              <a:t>计算机科学与技术学院</a:t>
            </a:r>
            <a:endParaRPr lang="zh-CN" altLang="en-US" sz="36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462933" cy="728611"/>
            <a:chOff x="599618" y="278221"/>
            <a:chExt cx="6462933" cy="728610"/>
          </a:xfrm>
        </p:grpSpPr>
        <p:sp>
          <p:nvSpPr>
            <p:cNvPr id="21" name="矩形 20"/>
            <p:cNvSpPr/>
            <p:nvPr/>
          </p:nvSpPr>
          <p:spPr>
            <a:xfrm>
              <a:off x="599618" y="699054"/>
              <a:ext cx="54963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in MiniMIPS32 Processor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865067"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MiniMIPS32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处理器中的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565702"/>
            <a:ext cx="10034649" cy="226299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通用处理器</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en-US" altLang="zh-CN" sz="2800" dirty="0">
                <a:latin typeface="微软雅黑" panose="00000500000000000000" pitchFamily="34" charset="-122"/>
                <a:ea typeface="微软雅黑" panose="00000500000000000000" pitchFamily="34" charset="-122"/>
                <a:cs typeface="+mn-ea"/>
                <a:sym typeface="+mn-lt"/>
              </a:rPr>
              <a:t>HILO</a:t>
            </a:r>
            <a:r>
              <a:rPr lang="zh-CN" altLang="en-US" sz="2800" dirty="0">
                <a:latin typeface="微软雅黑" panose="00000500000000000000" pitchFamily="34" charset="-122"/>
                <a:ea typeface="微软雅黑" panose="00000500000000000000" pitchFamily="34" charset="-122"/>
                <a:cs typeface="+mn-ea"/>
                <a:sym typeface="+mn-lt"/>
              </a:rPr>
              <a:t>处理器</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8" name="右大括号 7"/>
          <p:cNvSpPr/>
          <p:nvPr/>
        </p:nvSpPr>
        <p:spPr>
          <a:xfrm>
            <a:off x="3633549" y="1926659"/>
            <a:ext cx="237807" cy="1730940"/>
          </a:xfrm>
          <a:prstGeom prst="rightBrace">
            <a:avLst/>
          </a:prstGeom>
          <a:solidFill>
            <a:srgbClr val="FFFF00"/>
          </a:solidFill>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p:cNvSpPr txBox="1"/>
          <p:nvPr/>
        </p:nvSpPr>
        <p:spPr>
          <a:xfrm>
            <a:off x="4015513" y="2540890"/>
            <a:ext cx="2343874" cy="461665"/>
          </a:xfrm>
          <a:prstGeom prst="rect">
            <a:avLst/>
          </a:prstGeom>
          <a:noFill/>
        </p:spPr>
        <p:txBody>
          <a:bodyPr wrap="square" rtlCol="0">
            <a:spAutoFit/>
          </a:bodyPr>
          <a:lstStyle/>
          <a:p>
            <a:pPr algn="ctr"/>
            <a:r>
              <a:rPr lang="zh-CN" altLang="en-US" sz="2400" dirty="0">
                <a:latin typeface="微软雅黑" panose="00000500000000000000" pitchFamily="34" charset="-122"/>
                <a:ea typeface="微软雅黑" panose="00000500000000000000" pitchFamily="34" charset="-122"/>
              </a:rPr>
              <a:t>都存在数据相关</a:t>
            </a:r>
            <a:endParaRPr lang="zh-CN" altLang="en-US" sz="24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77637" cy="742071"/>
            <a:chOff x="599618" y="278221"/>
            <a:chExt cx="4677637" cy="742070"/>
          </a:xfrm>
        </p:grpSpPr>
        <p:sp>
          <p:nvSpPr>
            <p:cNvPr id="21" name="矩形 20"/>
            <p:cNvSpPr/>
            <p:nvPr/>
          </p:nvSpPr>
          <p:spPr>
            <a:xfrm>
              <a:off x="599618" y="712514"/>
              <a:ext cx="385362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7977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通用寄存器的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147777" y="1286281"/>
            <a:ext cx="11910282" cy="4818785"/>
          </a:xfrm>
          <a:prstGeom prst="rect">
            <a:avLst/>
          </a:prstGeom>
        </p:spPr>
      </p:pic>
      <p:sp>
        <p:nvSpPr>
          <p:cNvPr id="3" name="文本框 2"/>
          <p:cNvSpPr txBox="1"/>
          <p:nvPr/>
        </p:nvSpPr>
        <p:spPr>
          <a:xfrm>
            <a:off x="7825839" y="5907814"/>
            <a:ext cx="4049486"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通用寄存器的读取发生在译码阶段</a:t>
            </a:r>
            <a:endParaRPr lang="zh-CN" altLang="en-US" sz="20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812546" cy="742072"/>
            <a:chOff x="599618" y="278221"/>
            <a:chExt cx="4812546" cy="742071"/>
          </a:xfrm>
        </p:grpSpPr>
        <p:sp>
          <p:nvSpPr>
            <p:cNvPr id="21" name="矩形 20"/>
            <p:cNvSpPr/>
            <p:nvPr/>
          </p:nvSpPr>
          <p:spPr>
            <a:xfrm>
              <a:off x="599618" y="700640"/>
              <a:ext cx="4340515"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RAW Dependency of HILO Reg.</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21468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HILO</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寄存器的</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RAW</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文本框 3"/>
          <p:cNvSpPr txBox="1"/>
          <p:nvPr/>
        </p:nvSpPr>
        <p:spPr>
          <a:xfrm>
            <a:off x="7718961" y="5908936"/>
            <a:ext cx="4132615" cy="400110"/>
          </a:xfrm>
          <a:prstGeom prst="rect">
            <a:avLst/>
          </a:prstGeom>
          <a:solidFill>
            <a:srgbClr val="FFFF00"/>
          </a:solidFill>
        </p:spPr>
        <p:txBody>
          <a:bodyPr wrap="square" rtlCol="0">
            <a:spAutoFit/>
          </a:bodyPr>
          <a:lstStyle/>
          <a:p>
            <a:pPr algn="ctr"/>
            <a:r>
              <a:rPr lang="en-US" altLang="zh-CN" sz="2000" dirty="0">
                <a:latin typeface="微软雅黑" panose="00000500000000000000" pitchFamily="34" charset="-122"/>
                <a:ea typeface="微软雅黑" panose="00000500000000000000" pitchFamily="34" charset="-122"/>
              </a:rPr>
              <a:t>HILO</a:t>
            </a:r>
            <a:r>
              <a:rPr lang="zh-CN" altLang="en-US" sz="2000" dirty="0">
                <a:latin typeface="微软雅黑" panose="00000500000000000000" pitchFamily="34" charset="-122"/>
                <a:ea typeface="微软雅黑" panose="00000500000000000000" pitchFamily="34" charset="-122"/>
              </a:rPr>
              <a:t>寄存器的读取发生在执行阶段</a:t>
            </a:r>
            <a:endParaRPr lang="zh-CN" altLang="en-US" sz="2000" dirty="0">
              <a:latin typeface="微软雅黑" panose="00000500000000000000" pitchFamily="34" charset="-122"/>
              <a:ea typeface="微软雅黑" panose="00000500000000000000" pitchFamily="34" charset="-122"/>
            </a:endParaRPr>
          </a:p>
        </p:txBody>
      </p:sp>
      <p:pic>
        <p:nvPicPr>
          <p:cNvPr id="5" name="图片 4"/>
          <p:cNvPicPr>
            <a:picLocks noChangeAspect="1"/>
          </p:cNvPicPr>
          <p:nvPr/>
        </p:nvPicPr>
        <p:blipFill>
          <a:blip r:embed="rId1"/>
          <a:stretch>
            <a:fillRect/>
          </a:stretch>
        </p:blipFill>
        <p:spPr>
          <a:xfrm>
            <a:off x="290865" y="1998748"/>
            <a:ext cx="11609278" cy="334514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a:solidFill>
                  <a:srgbClr val="0066FF"/>
                </a:solidFill>
                <a:latin typeface="微软雅黑" panose="00000500000000000000" pitchFamily="34" charset="-122"/>
                <a:ea typeface="微软雅黑" panose="00000500000000000000" pitchFamily="34" charset="-122"/>
              </a:rPr>
              <a:t>数据冒险的</a:t>
            </a:r>
            <a:r>
              <a:rPr lang="zh-CN" altLang="en-US" sz="4800" dirty="0">
                <a:solidFill>
                  <a:srgbClr val="0066FF"/>
                </a:solidFill>
                <a:latin typeface="微软雅黑" panose="00000500000000000000" pitchFamily="34" charset="-122"/>
                <a:ea typeface="微软雅黑" panose="00000500000000000000" pitchFamily="34" charset="-122"/>
              </a:rPr>
              <a:t>解决办法</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053154" cy="742072"/>
            <a:chOff x="599618" y="278221"/>
            <a:chExt cx="3053154" cy="742071"/>
          </a:xfrm>
        </p:grpSpPr>
        <p:sp>
          <p:nvSpPr>
            <p:cNvPr id="21" name="矩形 20"/>
            <p:cNvSpPr/>
            <p:nvPr/>
          </p:nvSpPr>
          <p:spPr>
            <a:xfrm>
              <a:off x="599618" y="712514"/>
              <a:ext cx="2796723"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Insert Bubbles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插入暂停周期</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8" name="图片 7"/>
          <p:cNvPicPr>
            <a:picLocks noChangeAspect="1"/>
          </p:cNvPicPr>
          <p:nvPr/>
        </p:nvPicPr>
        <p:blipFill>
          <a:blip r:embed="rId1"/>
          <a:stretch>
            <a:fillRect/>
          </a:stretch>
        </p:blipFill>
        <p:spPr>
          <a:xfrm>
            <a:off x="852655" y="1866426"/>
            <a:ext cx="10486689" cy="2279400"/>
          </a:xfrm>
          <a:prstGeom prst="rect">
            <a:avLst/>
          </a:prstGeom>
        </p:spPr>
      </p:pic>
      <p:sp>
        <p:nvSpPr>
          <p:cNvPr id="9" name="文本框 8"/>
          <p:cNvSpPr txBox="1"/>
          <p:nvPr/>
        </p:nvSpPr>
        <p:spPr>
          <a:xfrm>
            <a:off x="914400" y="4348430"/>
            <a:ext cx="3593123" cy="1477328"/>
          </a:xfrm>
          <a:prstGeom prst="rect">
            <a:avLst/>
          </a:prstGeom>
          <a:noFill/>
          <a:ln w="19050">
            <a:solidFill>
              <a:schemeClr val="accent1"/>
            </a:solidFill>
            <a:prstDash val="sysDash"/>
          </a:ln>
        </p:spPr>
        <p:txBody>
          <a:bodyPr wrap="square" rtlCol="0">
            <a:spAutoFit/>
          </a:bodyPr>
          <a:lstStyle/>
          <a:p>
            <a:r>
              <a:rPr lang="en-US" altLang="zh-CN" dirty="0">
                <a:latin typeface="微软雅黑" panose="00000500000000000000" pitchFamily="34" charset="-122"/>
                <a:ea typeface="微软雅黑" panose="00000500000000000000" pitchFamily="34" charset="-122"/>
              </a:rPr>
              <a:t>LUI	$t0,</a:t>
            </a:r>
            <a:r>
              <a:rPr lang="zh-CN" altLang="en-US" dirty="0">
                <a:latin typeface="微软雅黑" panose="00000500000000000000" pitchFamily="34" charset="-122"/>
                <a:ea typeface="微软雅黑" panose="00000500000000000000" pitchFamily="34" charset="-122"/>
              </a:rPr>
              <a:t> </a:t>
            </a:r>
            <a:r>
              <a:rPr lang="en-US" altLang="zh-CN" dirty="0">
                <a:latin typeface="微软雅黑" panose="00000500000000000000" pitchFamily="34" charset="-122"/>
                <a:ea typeface="微软雅黑" panose="00000500000000000000" pitchFamily="34" charset="-122"/>
              </a:rPr>
              <a:t>   0x1234</a:t>
            </a:r>
            <a:endParaRPr lang="en-US" altLang="zh-CN" dirty="0">
              <a:latin typeface="微软雅黑" panose="00000500000000000000" pitchFamily="34" charset="-122"/>
              <a:ea typeface="微软雅黑" panose="00000500000000000000" pitchFamily="34" charset="-122"/>
            </a:endParaRPr>
          </a:p>
          <a:p>
            <a:r>
              <a:rPr lang="en-US" altLang="zh-CN" dirty="0">
                <a:latin typeface="微软雅黑" panose="00000500000000000000" pitchFamily="34" charset="-122"/>
                <a:ea typeface="微软雅黑" panose="00000500000000000000" pitchFamily="34" charset="-122"/>
              </a:rPr>
              <a:t>NOP</a:t>
            </a:r>
            <a:endParaRPr lang="en-US" altLang="zh-CN" dirty="0">
              <a:latin typeface="微软雅黑" panose="00000500000000000000" pitchFamily="34" charset="-122"/>
              <a:ea typeface="微软雅黑" panose="00000500000000000000" pitchFamily="34" charset="-122"/>
            </a:endParaRPr>
          </a:p>
          <a:p>
            <a:r>
              <a:rPr lang="en-US" altLang="zh-CN" dirty="0">
                <a:latin typeface="微软雅黑" panose="00000500000000000000" pitchFamily="34" charset="-122"/>
                <a:ea typeface="微软雅黑" panose="00000500000000000000" pitchFamily="34" charset="-122"/>
              </a:rPr>
              <a:t>NOP</a:t>
            </a:r>
            <a:endParaRPr lang="en-US" altLang="zh-CN" dirty="0">
              <a:latin typeface="微软雅黑" panose="00000500000000000000" pitchFamily="34" charset="-122"/>
              <a:ea typeface="微软雅黑" panose="00000500000000000000" pitchFamily="34" charset="-122"/>
            </a:endParaRPr>
          </a:p>
          <a:p>
            <a:r>
              <a:rPr lang="en-US" altLang="zh-CN" dirty="0">
                <a:latin typeface="微软雅黑" panose="00000500000000000000" pitchFamily="34" charset="-122"/>
                <a:ea typeface="微软雅黑" panose="00000500000000000000" pitchFamily="34" charset="-122"/>
              </a:rPr>
              <a:t>NOP</a:t>
            </a:r>
            <a:endParaRPr lang="en-US" altLang="zh-CN" dirty="0">
              <a:latin typeface="微软雅黑" panose="00000500000000000000" pitchFamily="34" charset="-122"/>
              <a:ea typeface="微软雅黑" panose="00000500000000000000" pitchFamily="34" charset="-122"/>
            </a:endParaRPr>
          </a:p>
          <a:p>
            <a:r>
              <a:rPr lang="en-US" altLang="zh-CN" dirty="0">
                <a:latin typeface="微软雅黑" panose="00000500000000000000" pitchFamily="34" charset="-122"/>
                <a:ea typeface="微软雅黑" panose="00000500000000000000" pitchFamily="34" charset="-122"/>
              </a:rPr>
              <a:t>ORI 	$s0,    $t0,   0xABCD</a:t>
            </a:r>
            <a:endParaRPr lang="zh-CN" altLang="en-US" dirty="0">
              <a:latin typeface="微软雅黑" panose="00000500000000000000" pitchFamily="34" charset="-122"/>
              <a:ea typeface="微软雅黑" panose="00000500000000000000" pitchFamily="34" charset="-122"/>
            </a:endParaRPr>
          </a:p>
        </p:txBody>
      </p:sp>
      <p:sp>
        <p:nvSpPr>
          <p:cNvPr id="10" name="文本框 9"/>
          <p:cNvSpPr txBox="1"/>
          <p:nvPr/>
        </p:nvSpPr>
        <p:spPr>
          <a:xfrm>
            <a:off x="4836225" y="4864092"/>
            <a:ext cx="6849094" cy="400110"/>
          </a:xfrm>
          <a:prstGeom prst="rect">
            <a:avLst/>
          </a:prstGeom>
          <a:noFill/>
        </p:spPr>
        <p:txBody>
          <a:bodyPr wrap="square" rtlCol="0">
            <a:spAutoFit/>
          </a:bodyPr>
          <a:lstStyle/>
          <a:p>
            <a:r>
              <a:rPr lang="zh-CN" altLang="en-US" sz="2000" dirty="0">
                <a:solidFill>
                  <a:srgbClr val="0066FF"/>
                </a:solidFill>
                <a:latin typeface="微软雅黑" panose="00000500000000000000" pitchFamily="34" charset="-122"/>
                <a:ea typeface="微软雅黑" panose="00000500000000000000" pitchFamily="34" charset="-122"/>
              </a:rPr>
              <a:t>存在的问题：造成流水线的停顿，减低了流水线的运行效率</a:t>
            </a:r>
            <a:endParaRPr lang="zh-CN" altLang="en-US" sz="20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431590" cy="742072"/>
            <a:chOff x="599618" y="278221"/>
            <a:chExt cx="3431590" cy="742071"/>
          </a:xfrm>
        </p:grpSpPr>
        <p:sp>
          <p:nvSpPr>
            <p:cNvPr id="21" name="矩形 20"/>
            <p:cNvSpPr/>
            <p:nvPr/>
          </p:nvSpPr>
          <p:spPr>
            <a:xfrm>
              <a:off x="599618" y="712514"/>
              <a:ext cx="3331112"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Assist with Compiler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依靠编译器协助</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文本框 10"/>
          <p:cNvSpPr txBox="1"/>
          <p:nvPr/>
        </p:nvSpPr>
        <p:spPr>
          <a:xfrm>
            <a:off x="5298830" y="1281012"/>
            <a:ext cx="1594339" cy="461665"/>
          </a:xfrm>
          <a:prstGeom prst="rect">
            <a:avLst/>
          </a:prstGeom>
          <a:noFill/>
        </p:spPr>
        <p:txBody>
          <a:bodyPr wrap="square" rtlCol="0">
            <a:spAutoFit/>
          </a:bodyPr>
          <a:lstStyle/>
          <a:p>
            <a:pPr algn="ctr"/>
            <a:r>
              <a:rPr lang="zh-CN" altLang="en-US" sz="2400" dirty="0">
                <a:solidFill>
                  <a:srgbClr val="0066FF"/>
                </a:solidFill>
                <a:latin typeface="微软雅黑" panose="00000500000000000000" pitchFamily="34" charset="-122"/>
                <a:ea typeface="微软雅黑" panose="00000500000000000000" pitchFamily="34" charset="-122"/>
              </a:rPr>
              <a:t>指令调度</a:t>
            </a:r>
            <a:endParaRPr lang="zh-CN" altLang="en-US" sz="2400" dirty="0">
              <a:solidFill>
                <a:srgbClr val="0066FF"/>
              </a:solidFill>
              <a:latin typeface="微软雅黑" panose="00000500000000000000" pitchFamily="34" charset="-122"/>
              <a:ea typeface="微软雅黑" panose="00000500000000000000" pitchFamily="34" charset="-122"/>
            </a:endParaRPr>
          </a:p>
        </p:txBody>
      </p:sp>
      <p:sp>
        <p:nvSpPr>
          <p:cNvPr id="12" name="文本框 11"/>
          <p:cNvSpPr txBox="1"/>
          <p:nvPr/>
        </p:nvSpPr>
        <p:spPr>
          <a:xfrm>
            <a:off x="1732693" y="4971256"/>
            <a:ext cx="8732843" cy="499624"/>
          </a:xfrm>
          <a:prstGeom prst="rect">
            <a:avLst/>
          </a:prstGeom>
          <a:noFill/>
        </p:spPr>
        <p:txBody>
          <a:bodyPr wrap="square" rtlCol="0">
            <a:spAutoFit/>
          </a:bodyPr>
          <a:lstStyle/>
          <a:p>
            <a:pPr>
              <a:lnSpc>
                <a:spcPct val="150000"/>
              </a:lnSpc>
            </a:pPr>
            <a:r>
              <a:rPr lang="zh-CN" altLang="en-US" sz="2000" dirty="0">
                <a:solidFill>
                  <a:srgbClr val="0066FF"/>
                </a:solidFill>
                <a:latin typeface="微软雅黑" panose="00000500000000000000" pitchFamily="34" charset="-122"/>
                <a:ea typeface="微软雅黑" panose="00000500000000000000" pitchFamily="34" charset="-122"/>
              </a:rPr>
              <a:t>存在的问题：编译器需要特别设计；并不是每次都可以找到无关指令调度</a:t>
            </a:r>
            <a:endParaRPr lang="zh-CN" altLang="en-US" sz="2000" dirty="0">
              <a:solidFill>
                <a:srgbClr val="0066FF"/>
              </a:solidFill>
              <a:latin typeface="微软雅黑" panose="00000500000000000000" pitchFamily="34" charset="-122"/>
              <a:ea typeface="微软雅黑" panose="00000500000000000000"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676275" y="1990787"/>
            <a:ext cx="10839450" cy="2828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810027" cy="742071"/>
            <a:chOff x="599618" y="278221"/>
            <a:chExt cx="3810027" cy="742070"/>
          </a:xfrm>
        </p:grpSpPr>
        <p:sp>
          <p:nvSpPr>
            <p:cNvPr id="21" name="矩形 20"/>
            <p:cNvSpPr/>
            <p:nvPr/>
          </p:nvSpPr>
          <p:spPr>
            <a:xfrm>
              <a:off x="599618" y="712514"/>
              <a:ext cx="36992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Data Forward</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Bypass</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数据转发（旁路）</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609123" y="1286269"/>
            <a:ext cx="10968230" cy="44376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749642" cy="2177840"/>
          </a:xfrm>
          <a:prstGeom prst="rect">
            <a:avLst/>
          </a:prstGeom>
          <a:noFill/>
        </p:spPr>
        <p:txBody>
          <a:bodyPr wrap="square" rtlCol="0">
            <a:spAutoFit/>
          </a:bodyPr>
          <a:lstStyle/>
          <a:p>
            <a:pPr algn="ctr">
              <a:lnSpc>
                <a:spcPct val="150000"/>
              </a:lnSpc>
            </a:pPr>
            <a:r>
              <a:rPr lang="en-US" altLang="zh-CN" sz="4800" dirty="0">
                <a:solidFill>
                  <a:srgbClr val="0066FF"/>
                </a:solidFill>
                <a:latin typeface="微软雅黑" panose="00000500000000000000" pitchFamily="34" charset="-122"/>
                <a:ea typeface="微软雅黑" panose="00000500000000000000" pitchFamily="34" charset="-122"/>
              </a:rPr>
              <a:t>MiniMIPS32</a:t>
            </a:r>
            <a:r>
              <a:rPr lang="zh-CN" altLang="en-US" sz="4800" dirty="0">
                <a:solidFill>
                  <a:srgbClr val="0066FF"/>
                </a:solidFill>
                <a:latin typeface="微软雅黑" panose="00000500000000000000" pitchFamily="34" charset="-122"/>
                <a:ea typeface="微软雅黑" panose="00000500000000000000" pitchFamily="34" charset="-122"/>
              </a:rPr>
              <a:t>处理器的设计</a:t>
            </a:r>
            <a:endParaRPr lang="en-US" altLang="zh-CN" sz="4800" dirty="0">
              <a:solidFill>
                <a:srgbClr val="0066FF"/>
              </a:solidFill>
              <a:latin typeface="微软雅黑" panose="00000500000000000000" pitchFamily="34" charset="-122"/>
              <a:ea typeface="微软雅黑" panose="00000500000000000000" pitchFamily="34" charset="-122"/>
            </a:endParaRPr>
          </a:p>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（支持数据转发）</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4945337" cy="728611"/>
            <a:chOff x="599619" y="278221"/>
            <a:chExt cx="4945337" cy="728610"/>
          </a:xfrm>
        </p:grpSpPr>
        <p:sp>
          <p:nvSpPr>
            <p:cNvPr id="21" name="矩形 20"/>
            <p:cNvSpPr/>
            <p:nvPr/>
          </p:nvSpPr>
          <p:spPr>
            <a:xfrm>
              <a:off x="599619" y="699054"/>
              <a:ext cx="34379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Tasks of Data Forward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数据转发所需完成的任务</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565702"/>
            <a:ext cx="10034649" cy="290932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任务一：判断当前指令是否与之前指令存在数据相关。</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任务二：如果存在，则需要将流水线中尚未写回寄存器的数据定向前推至相关指令处，使得该指令获得正确数据。</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52121" y="278225"/>
            <a:ext cx="4992837" cy="742071"/>
            <a:chOff x="552119" y="278221"/>
            <a:chExt cx="4992837" cy="742070"/>
          </a:xfrm>
        </p:grpSpPr>
        <p:sp>
          <p:nvSpPr>
            <p:cNvPr id="11" name="矩形 10"/>
            <p:cNvSpPr/>
            <p:nvPr/>
          </p:nvSpPr>
          <p:spPr>
            <a:xfrm>
              <a:off x="552119" y="712514"/>
              <a:ext cx="481552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Classic 5-stage Pipeline Datapath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2" name="矩形 11"/>
            <p:cNvSpPr/>
            <p:nvPr/>
          </p:nvSpPr>
          <p:spPr>
            <a:xfrm>
              <a:off x="1197484" y="278221"/>
              <a:ext cx="434747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经典五级流水线数据通路</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3" name="图片 12"/>
          <p:cNvPicPr>
            <a:picLocks noChangeAspect="1"/>
          </p:cNvPicPr>
          <p:nvPr/>
        </p:nvPicPr>
        <p:blipFill>
          <a:blip r:embed="rId1"/>
          <a:stretch>
            <a:fillRect/>
          </a:stretch>
        </p:blipFill>
        <p:spPr>
          <a:xfrm>
            <a:off x="655145" y="1011814"/>
            <a:ext cx="10886457" cy="5562201"/>
          </a:xfrm>
          <a:prstGeom prst="rect">
            <a:avLst/>
          </a:prstGeom>
        </p:spPr>
      </p:pic>
      <p:sp>
        <p:nvSpPr>
          <p:cNvPr id="3" name="文本框 2"/>
          <p:cNvSpPr txBox="1"/>
          <p:nvPr/>
        </p:nvSpPr>
        <p:spPr>
          <a:xfrm>
            <a:off x="6719458" y="138911"/>
            <a:ext cx="4493538" cy="461665"/>
          </a:xfrm>
          <a:prstGeom prst="rect">
            <a:avLst/>
          </a:prstGeom>
          <a:noFill/>
        </p:spPr>
        <p:txBody>
          <a:bodyPr wrap="none" rtlCol="0">
            <a:spAutoFit/>
          </a:bodyPr>
          <a:lstStyle/>
          <a:p>
            <a:r>
              <a:rPr lang="zh-CN" altLang="en-US" sz="2400" dirty="0">
                <a:solidFill>
                  <a:srgbClr val="0066FF"/>
                </a:solidFill>
                <a:latin typeface="微软雅黑" panose="00000500000000000000" pitchFamily="34" charset="-122"/>
                <a:ea typeface="微软雅黑" panose="00000500000000000000" pitchFamily="34" charset="-122"/>
              </a:rPr>
              <a:t>在何处判断是否存在数据相关？</a:t>
            </a:r>
            <a:endParaRPr lang="zh-CN" altLang="en-US" sz="2400" dirty="0">
              <a:solidFill>
                <a:srgbClr val="0066FF"/>
              </a:solidFill>
              <a:latin typeface="微软雅黑" panose="00000500000000000000" pitchFamily="34" charset="-122"/>
              <a:ea typeface="微软雅黑" panose="00000500000000000000" pitchFamily="34" charset="-122"/>
            </a:endParaRPr>
          </a:p>
        </p:txBody>
      </p:sp>
      <p:sp>
        <p:nvSpPr>
          <p:cNvPr id="16" name="文本框 15"/>
          <p:cNvSpPr txBox="1"/>
          <p:nvPr/>
        </p:nvSpPr>
        <p:spPr>
          <a:xfrm>
            <a:off x="6719458" y="805539"/>
            <a:ext cx="4493538" cy="461665"/>
          </a:xfrm>
          <a:prstGeom prst="rect">
            <a:avLst/>
          </a:prstGeom>
          <a:noFill/>
        </p:spPr>
        <p:txBody>
          <a:bodyPr wrap="none" rtlCol="0">
            <a:spAutoFit/>
          </a:bodyPr>
          <a:lstStyle/>
          <a:p>
            <a:r>
              <a:rPr lang="zh-CN" altLang="en-US" sz="2400" dirty="0">
                <a:solidFill>
                  <a:srgbClr val="0066FF"/>
                </a:solidFill>
                <a:latin typeface="微软雅黑" panose="00000500000000000000" pitchFamily="34" charset="-122"/>
                <a:ea typeface="微软雅黑" panose="00000500000000000000" pitchFamily="34" charset="-122"/>
              </a:rPr>
              <a:t>转发路径的起点和终点在哪里？</a:t>
            </a:r>
            <a:endParaRPr lang="zh-CN" altLang="en-US" sz="24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41" name="组合 40"/>
          <p:cNvGrpSpPr/>
          <p:nvPr/>
        </p:nvGrpSpPr>
        <p:grpSpPr>
          <a:xfrm>
            <a:off x="908365" y="278225"/>
            <a:ext cx="3122845" cy="830997"/>
            <a:chOff x="908363" y="278221"/>
            <a:chExt cx="3122845" cy="830995"/>
          </a:xfrm>
        </p:grpSpPr>
        <p:sp>
          <p:nvSpPr>
            <p:cNvPr id="42" name="矩形 41"/>
            <p:cNvSpPr/>
            <p:nvPr/>
          </p:nvSpPr>
          <p:spPr>
            <a:xfrm>
              <a:off x="908363" y="801440"/>
              <a:ext cx="2833725" cy="307776"/>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Chapter 3: Processor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43" name="矩形 4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第三章：处理器</a:t>
              </a:r>
              <a:endParaRPr lang="zh-CN" altLang="en-US" sz="2800" b="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文本框 1"/>
          <p:cNvSpPr txBox="1"/>
          <p:nvPr/>
        </p:nvSpPr>
        <p:spPr>
          <a:xfrm>
            <a:off x="904459" y="1287946"/>
            <a:ext cx="8941157" cy="5196872"/>
          </a:xfrm>
          <a:prstGeom prst="rect">
            <a:avLst/>
          </a:prstGeom>
          <a:noFill/>
        </p:spPr>
        <p:txBody>
          <a:bodyPr wrap="square" rtlCol="0">
            <a:spAutoFit/>
          </a:bodyPr>
          <a:lstStyle/>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流水线基本概念</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en-US" altLang="zh-CN" sz="3200" dirty="0">
                <a:solidFill>
                  <a:schemeClr val="bg1">
                    <a:lumMod val="75000"/>
                  </a:schemeClr>
                </a:solidFill>
              </a:rPr>
              <a:t>MiniMIPS32</a:t>
            </a:r>
            <a:r>
              <a:rPr lang="zh-CN" altLang="en-US" sz="3200" dirty="0">
                <a:solidFill>
                  <a:schemeClr val="bg1">
                    <a:lumMod val="75000"/>
                  </a:schemeClr>
                </a:solidFill>
              </a:rPr>
              <a:t>处理器的整体结构和设计方法</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经典五级流水线的设计与实现</a:t>
            </a:r>
            <a:endParaRPr lang="en-US" altLang="zh-CN" sz="3200" dirty="0">
              <a:solidFill>
                <a:schemeClr val="bg1">
                  <a:lumMod val="75000"/>
                </a:schemeClr>
              </a:solidFill>
            </a:endParaRPr>
          </a:p>
          <a:p>
            <a:pPr marL="457200" indent="-457200">
              <a:lnSpc>
                <a:spcPts val="8200"/>
              </a:lnSpc>
              <a:buClr>
                <a:srgbClr val="0055D2"/>
              </a:buClr>
              <a:buFont typeface="Wingdings" panose="05000000000000000000" pitchFamily="2" charset="2"/>
              <a:buChar char="p"/>
            </a:pPr>
            <a:r>
              <a:rPr lang="zh-CN" altLang="en-US" sz="3200" dirty="0"/>
              <a:t>指令相关（冒险）及解决办法</a:t>
            </a:r>
            <a:endParaRPr lang="en-US" altLang="zh-CN" sz="3200" dirty="0"/>
          </a:p>
          <a:p>
            <a:pPr marL="457200" indent="-457200">
              <a:lnSpc>
                <a:spcPts val="8200"/>
              </a:lnSpc>
              <a:buClr>
                <a:srgbClr val="0055D2"/>
              </a:buClr>
              <a:buFont typeface="Wingdings" panose="05000000000000000000" pitchFamily="2" charset="2"/>
              <a:buChar char="p"/>
            </a:pPr>
            <a:r>
              <a:rPr lang="zh-CN" altLang="en-US" sz="3200" dirty="0">
                <a:solidFill>
                  <a:schemeClr val="bg1">
                    <a:lumMod val="75000"/>
                  </a:schemeClr>
                </a:solidFill>
              </a:rPr>
              <a:t>异常处理</a:t>
            </a:r>
            <a:endParaRPr lang="en-US" altLang="zh-CN" sz="3200" dirty="0">
              <a:solidFill>
                <a:schemeClr val="bg1">
                  <a:lumMod val="75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8459" y="175632"/>
            <a:ext cx="2201700" cy="369332"/>
          </a:xfrm>
          <a:prstGeom prst="rect">
            <a:avLst/>
          </a:prstGeom>
          <a:solidFill>
            <a:srgbClr val="FFFF00"/>
          </a:solid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通用寄存器</a:t>
            </a:r>
            <a:endParaRPr lang="zh-CN" altLang="en-US" dirty="0">
              <a:latin typeface="微软雅黑" panose="00000500000000000000" pitchFamily="34" charset="-122"/>
              <a:ea typeface="微软雅黑" panose="00000500000000000000" pitchFamily="34" charset="-122"/>
            </a:endParaRPr>
          </a:p>
        </p:txBody>
      </p:sp>
      <p:pic>
        <p:nvPicPr>
          <p:cNvPr id="9" name="图片 8"/>
          <p:cNvPicPr>
            <a:picLocks noChangeAspect="1"/>
          </p:cNvPicPr>
          <p:nvPr/>
        </p:nvPicPr>
        <p:blipFill>
          <a:blip r:embed="rId1"/>
          <a:stretch>
            <a:fillRect/>
          </a:stretch>
        </p:blipFill>
        <p:spPr>
          <a:xfrm>
            <a:off x="199179" y="203946"/>
            <a:ext cx="11572282" cy="6467536"/>
          </a:xfrm>
          <a:prstGeom prst="rect">
            <a:avLst/>
          </a:prstGeom>
        </p:spPr>
      </p:pic>
      <p:cxnSp>
        <p:nvCxnSpPr>
          <p:cNvPr id="10" name="直接连接符 9"/>
          <p:cNvCxnSpPr/>
          <p:nvPr/>
        </p:nvCxnSpPr>
        <p:spPr>
          <a:xfrm flipV="1">
            <a:off x="8361872" y="454325"/>
            <a:ext cx="0" cy="1426233"/>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flipV="1">
            <a:off x="3991155" y="440174"/>
            <a:ext cx="4370717" cy="1"/>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flipV="1">
            <a:off x="3976800" y="445698"/>
            <a:ext cx="8604" cy="70449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8154838" y="544964"/>
            <a:ext cx="0" cy="212922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140681" y="550715"/>
            <a:ext cx="4008406" cy="575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121321" y="555717"/>
            <a:ext cx="1" cy="594472"/>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8712679" y="3423248"/>
            <a:ext cx="0" cy="1735348"/>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630174" y="5152845"/>
            <a:ext cx="3082505"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624423" y="3145766"/>
            <a:ext cx="0" cy="2018582"/>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5621437" y="3143598"/>
            <a:ext cx="275270"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636201" y="3676998"/>
            <a:ext cx="540312"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10055857" y="215889"/>
            <a:ext cx="0" cy="1647417"/>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flipV="1">
            <a:off x="3692769" y="215889"/>
            <a:ext cx="6363089" cy="14712"/>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3684479" y="215890"/>
            <a:ext cx="2312" cy="934299"/>
          </a:xfrm>
          <a:prstGeom prst="line">
            <a:avLst/>
          </a:prstGeom>
          <a:ln w="28575">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9309561" y="322385"/>
            <a:ext cx="0" cy="2351805"/>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845169" y="316634"/>
            <a:ext cx="5464392" cy="11678"/>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3821524" y="316634"/>
            <a:ext cx="11822" cy="833555"/>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10594233" y="3417497"/>
            <a:ext cx="0" cy="1869611"/>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5521569" y="5281246"/>
            <a:ext cx="5072664" cy="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5521569" y="3042138"/>
            <a:ext cx="0" cy="2256473"/>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a:off x="5521569" y="3042138"/>
            <a:ext cx="384788"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a:off x="5530472" y="3493477"/>
            <a:ext cx="646041"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3083830" y="1254279"/>
            <a:ext cx="532739"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a:off x="3077968" y="1468887"/>
            <a:ext cx="532739"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221740" y="1488045"/>
            <a:ext cx="1874260" cy="8681"/>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6084521" y="1511344"/>
            <a:ext cx="7177" cy="1454949"/>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4210261" y="1316323"/>
            <a:ext cx="2026416" cy="7062"/>
          </a:xfrm>
          <a:prstGeom prst="line">
            <a:avLst/>
          </a:prstGeom>
          <a:ln w="28575">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6214940" y="1294601"/>
            <a:ext cx="9588" cy="2134398"/>
          </a:xfrm>
          <a:prstGeom prst="line">
            <a:avLst/>
          </a:prstGeom>
          <a:ln w="28575">
            <a:solidFill>
              <a:srgbClr val="00B05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4634479" y="591336"/>
            <a:ext cx="1647369"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0000500000000000000" pitchFamily="34" charset="-122"/>
                <a:ea typeface="微软雅黑" panose="00000500000000000000" pitchFamily="34" charset="-122"/>
                <a:hlinkClick r:id="rId2" action="ppaction://hlinksldjump"/>
              </a:rPr>
              <a:t>判断是否存在数据相关的规则是什么？</a:t>
            </a:r>
            <a:endParaRPr lang="zh-CN" altLang="en-US" sz="1400" dirty="0">
              <a:latin typeface="微软雅黑" panose="00000500000000000000" pitchFamily="34" charset="-122"/>
              <a:ea typeface="微软雅黑" panose="00000500000000000000" pitchFamily="34" charset="-122"/>
            </a:endParaRPr>
          </a:p>
        </p:txBody>
      </p:sp>
      <p:sp>
        <p:nvSpPr>
          <p:cNvPr id="44" name="文本框 43"/>
          <p:cNvSpPr txBox="1"/>
          <p:nvPr/>
        </p:nvSpPr>
        <p:spPr>
          <a:xfrm>
            <a:off x="6259570" y="2798846"/>
            <a:ext cx="506075" cy="276999"/>
          </a:xfrm>
          <a:prstGeom prst="rect">
            <a:avLst/>
          </a:prstGeom>
          <a:noFill/>
        </p:spPr>
        <p:txBody>
          <a:bodyPr wrap="square" rtlCol="0">
            <a:spAutoFit/>
          </a:bodyPr>
          <a:lstStyle/>
          <a:p>
            <a:pPr algn="ctr"/>
            <a:r>
              <a:rPr lang="en-US" altLang="zh-CN" sz="1200" dirty="0">
                <a:solidFill>
                  <a:srgbClr val="7030A0"/>
                </a:solidFill>
                <a:latin typeface="+mj-ea"/>
                <a:ea typeface="+mj-ea"/>
              </a:rPr>
              <a:t>src1</a:t>
            </a:r>
            <a:endParaRPr lang="zh-CN" altLang="en-US" sz="1200" dirty="0">
              <a:solidFill>
                <a:srgbClr val="7030A0"/>
              </a:solidFill>
              <a:latin typeface="+mj-ea"/>
              <a:ea typeface="+mj-ea"/>
            </a:endParaRPr>
          </a:p>
        </p:txBody>
      </p:sp>
      <p:sp>
        <p:nvSpPr>
          <p:cNvPr id="45" name="文本框 44"/>
          <p:cNvSpPr txBox="1"/>
          <p:nvPr/>
        </p:nvSpPr>
        <p:spPr>
          <a:xfrm rot="5400000">
            <a:off x="6279697" y="3353816"/>
            <a:ext cx="506075" cy="276999"/>
          </a:xfrm>
          <a:prstGeom prst="rect">
            <a:avLst/>
          </a:prstGeom>
          <a:noFill/>
        </p:spPr>
        <p:txBody>
          <a:bodyPr wrap="square" rtlCol="0">
            <a:spAutoFit/>
          </a:bodyPr>
          <a:lstStyle/>
          <a:p>
            <a:pPr algn="ctr"/>
            <a:r>
              <a:rPr lang="en-US" altLang="zh-CN" sz="1200" dirty="0">
                <a:solidFill>
                  <a:srgbClr val="7030A0"/>
                </a:solidFill>
                <a:latin typeface="+mj-ea"/>
                <a:ea typeface="+mj-ea"/>
              </a:rPr>
              <a:t>src2</a:t>
            </a:r>
            <a:endParaRPr lang="zh-CN" altLang="en-US" sz="1200" dirty="0">
              <a:solidFill>
                <a:srgbClr val="7030A0"/>
              </a:solidFill>
              <a:latin typeface="+mj-ea"/>
              <a:ea typeface="+mj-ea"/>
            </a:endParaRPr>
          </a:p>
        </p:txBody>
      </p:sp>
      <p:sp>
        <p:nvSpPr>
          <p:cNvPr id="40" name="文本框 39"/>
          <p:cNvSpPr txBox="1"/>
          <p:nvPr/>
        </p:nvSpPr>
        <p:spPr>
          <a:xfrm>
            <a:off x="4638595" y="607809"/>
            <a:ext cx="1647369"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0000500000000000000" pitchFamily="34" charset="-122"/>
                <a:ea typeface="微软雅黑" panose="00000500000000000000" pitchFamily="34" charset="-122"/>
                <a:hlinkClick r:id="rId3" action="ppaction://hlinksldjump"/>
              </a:rPr>
              <a:t>如何确定操作数选择信号的取值？</a:t>
            </a:r>
            <a:endParaRPr lang="zh-CN" altLang="en-US" sz="1400" dirty="0">
              <a:latin typeface="微软雅黑" panose="00000500000000000000" pitchFamily="34" charset="-122"/>
              <a:ea typeface="微软雅黑" panose="00000500000000000000" pitchFamily="34" charset="-122"/>
            </a:endParaRPr>
          </a:p>
        </p:txBody>
      </p:sp>
      <p:sp>
        <p:nvSpPr>
          <p:cNvPr id="46" name="文本框 45"/>
          <p:cNvSpPr txBox="1"/>
          <p:nvPr/>
        </p:nvSpPr>
        <p:spPr>
          <a:xfrm>
            <a:off x="10958307" y="-17208"/>
            <a:ext cx="1239848" cy="461665"/>
          </a:xfrm>
          <a:prstGeom prst="rect">
            <a:avLst/>
          </a:prstGeom>
          <a:noFill/>
        </p:spPr>
        <p:txBody>
          <a:bodyPr wrap="square" rtlCol="0">
            <a:spAutoFit/>
          </a:bodyPr>
          <a:lstStyle/>
          <a:p>
            <a:pPr algn="ctr"/>
            <a:r>
              <a:rPr lang="en-US" altLang="zh-CN" sz="2400" b="1" i="1" dirty="0">
                <a:solidFill>
                  <a:srgbClr val="0066FF"/>
                </a:solidFill>
                <a:hlinkClick r:id="rId4" action="ppaction://hlinksldjump"/>
              </a:rPr>
              <a:t>SKIP</a:t>
            </a:r>
            <a:endParaRPr lang="zh-CN" altLang="en-US" sz="2400" b="1" i="1" dirty="0">
              <a:solidFill>
                <a:srgbClr val="0066FF"/>
              </a:solidFill>
            </a:endParaRPr>
          </a:p>
        </p:txBody>
      </p:sp>
      <p:sp>
        <p:nvSpPr>
          <p:cNvPr id="2" name="文本框 1"/>
          <p:cNvSpPr txBox="1"/>
          <p:nvPr/>
        </p:nvSpPr>
        <p:spPr>
          <a:xfrm>
            <a:off x="10386488" y="518251"/>
            <a:ext cx="1561378" cy="646331"/>
          </a:xfrm>
          <a:prstGeom prst="rect">
            <a:avLst/>
          </a:prstGeom>
          <a:noFill/>
        </p:spPr>
        <p:txBody>
          <a:bodyPr wrap="square" rtlCol="0">
            <a:spAutoFit/>
          </a:bodyPr>
          <a:lstStyle/>
          <a:p>
            <a:r>
              <a:rPr lang="zh-CN" altLang="en-US" dirty="0">
                <a:solidFill>
                  <a:srgbClr val="FF0000"/>
                </a:solidFill>
                <a:latin typeface="思源黑体 CN Normal" panose="020B0400000000000000" pitchFamily="34" charset="-122"/>
                <a:ea typeface="思源黑体 CN Normal" panose="020B0400000000000000" pitchFamily="34" charset="-122"/>
              </a:rPr>
              <a:t>是否还有其他处理方法？</a:t>
            </a:r>
            <a:endParaRPr lang="zh-CN" altLang="en-US" dirty="0">
              <a:solidFill>
                <a:srgbClr val="FF0000"/>
              </a:solidFill>
              <a:latin typeface="思源黑体 CN Normal" panose="020B0400000000000000" pitchFamily="34" charset="-122"/>
              <a:ea typeface="思源黑体 CN Normal"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par>
                                <p:cTn id="23" presetID="3" presetClass="entr" presetSubtype="1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500"/>
                                        <p:tgtEl>
                                          <p:spTgt spid="16"/>
                                        </p:tgtEl>
                                      </p:cBhvr>
                                    </p:animEffect>
                                  </p:childTnLst>
                                </p:cTn>
                              </p:par>
                              <p:par>
                                <p:cTn id="26" presetID="3" presetClass="entr" presetSubtype="10"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blinds(horizontal)">
                                      <p:cBhvr>
                                        <p:cTn id="28" dur="500"/>
                                        <p:tgtEl>
                                          <p:spTgt spid="17"/>
                                        </p:tgtEl>
                                      </p:cBhvr>
                                    </p:animEffect>
                                  </p:childTnLst>
                                </p:cTn>
                              </p:par>
                              <p:par>
                                <p:cTn id="29" presetID="3" presetClass="entr" presetSubtype="1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blinds(horizontal)">
                                      <p:cBhvr>
                                        <p:cTn id="31" dur="500"/>
                                        <p:tgtEl>
                                          <p:spTgt spid="18"/>
                                        </p:tgtEl>
                                      </p:cBhvr>
                                    </p:animEffect>
                                  </p:childTnLst>
                                </p:cTn>
                              </p:par>
                              <p:par>
                                <p:cTn id="32" presetID="3" presetClass="entr" presetSubtype="1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blinds(horizontal)">
                                      <p:cBhvr>
                                        <p:cTn id="34" dur="500"/>
                                        <p:tgtEl>
                                          <p:spTgt spid="22"/>
                                        </p:tgtEl>
                                      </p:cBhvr>
                                    </p:animEffect>
                                  </p:childTnLst>
                                </p:cTn>
                              </p:par>
                              <p:par>
                                <p:cTn id="35" presetID="3" presetClass="entr" presetSubtype="1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blinds(horizontal)">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blinds(horizontal)">
                                      <p:cBhvr>
                                        <p:cTn id="42" dur="500"/>
                                        <p:tgtEl>
                                          <p:spTgt spid="28"/>
                                        </p:tgtEl>
                                      </p:cBhvr>
                                    </p:animEffect>
                                  </p:childTnLst>
                                </p:cTn>
                              </p:par>
                              <p:par>
                                <p:cTn id="43" presetID="3" presetClass="entr" presetSubtype="1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blinds(horizontal)">
                                      <p:cBhvr>
                                        <p:cTn id="45" dur="500"/>
                                        <p:tgtEl>
                                          <p:spTgt spid="27"/>
                                        </p:tgtEl>
                                      </p:cBhvr>
                                    </p:animEffect>
                                  </p:childTnLst>
                                </p:cTn>
                              </p:par>
                              <p:par>
                                <p:cTn id="46" presetID="3" presetClass="entr" presetSubtype="1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linds(horizontal)">
                                      <p:cBhvr>
                                        <p:cTn id="48" dur="500"/>
                                        <p:tgtEl>
                                          <p:spTgt spid="25"/>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blinds(horizontal)">
                                      <p:cBhvr>
                                        <p:cTn id="54" dur="500"/>
                                        <p:tgtEl>
                                          <p:spTgt spid="29"/>
                                        </p:tgtEl>
                                      </p:cBhvr>
                                    </p:animEffect>
                                  </p:childTnLst>
                                </p:cTn>
                              </p:par>
                              <p:par>
                                <p:cTn id="55" presetID="3" presetClass="entr" presetSubtype="1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blinds(horizontal)">
                                      <p:cBhvr>
                                        <p:cTn id="57" dur="500"/>
                                        <p:tgtEl>
                                          <p:spTgt spid="26"/>
                                        </p:tgtEl>
                                      </p:cBhvr>
                                    </p:animEffect>
                                  </p:childTnLst>
                                </p:cTn>
                              </p:par>
                              <p:par>
                                <p:cTn id="58" presetID="3" presetClass="entr" presetSubtype="10" fill="hold" nodeType="with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blinds(horizontal)">
                                      <p:cBhvr>
                                        <p:cTn id="60" dur="500"/>
                                        <p:tgtEl>
                                          <p:spTgt spid="35"/>
                                        </p:tgtEl>
                                      </p:cBhvr>
                                    </p:animEffect>
                                  </p:childTnLst>
                                </p:cTn>
                              </p:par>
                              <p:par>
                                <p:cTn id="61" presetID="3" presetClass="entr" presetSubtype="1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blinds(horizontal)">
                                      <p:cBhvr>
                                        <p:cTn id="63" dur="500"/>
                                        <p:tgtEl>
                                          <p:spTgt spid="34"/>
                                        </p:tgtEl>
                                      </p:cBhvr>
                                    </p:animEffect>
                                  </p:childTnLst>
                                </p:cTn>
                              </p:par>
                              <p:par>
                                <p:cTn id="64" presetID="3" presetClass="entr" presetSubtype="1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animEffect transition="in" filter="blinds(horizontal)">
                                      <p:cBhvr>
                                        <p:cTn id="66" dur="500"/>
                                        <p:tgtEl>
                                          <p:spTgt spid="33"/>
                                        </p:tgtEl>
                                      </p:cBhvr>
                                    </p:animEffect>
                                  </p:childTnLst>
                                </p:cTn>
                              </p:par>
                              <p:par>
                                <p:cTn id="67" presetID="3" presetClass="entr" presetSubtype="10" fill="hold" nodeType="with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blinds(horizontal)">
                                      <p:cBhvr>
                                        <p:cTn id="69" dur="500"/>
                                        <p:tgtEl>
                                          <p:spTgt spid="32"/>
                                        </p:tgtEl>
                                      </p:cBhvr>
                                    </p:animEffect>
                                  </p:childTnLst>
                                </p:cTn>
                              </p:par>
                              <p:par>
                                <p:cTn id="70" presetID="3" presetClass="entr" presetSubtype="10"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blinds(horizontal)">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nodeType="clickEffect">
                                  <p:stCondLst>
                                    <p:cond delay="0"/>
                                  </p:stCondLst>
                                  <p:childTnLst>
                                    <p:set>
                                      <p:cBhvr>
                                        <p:cTn id="76" dur="1" fill="hold">
                                          <p:stCondLst>
                                            <p:cond delay="0"/>
                                          </p:stCondLst>
                                        </p:cTn>
                                        <p:tgtEl>
                                          <p:spTgt spid="36"/>
                                        </p:tgtEl>
                                        <p:attrNameLst>
                                          <p:attrName>style.visibility</p:attrName>
                                        </p:attrNameLst>
                                      </p:cBhvr>
                                      <p:to>
                                        <p:strVal val="visible"/>
                                      </p:to>
                                    </p:set>
                                    <p:animEffect transition="in" filter="blinds(horizontal)">
                                      <p:cBhvr>
                                        <p:cTn id="77" dur="500"/>
                                        <p:tgtEl>
                                          <p:spTgt spid="36"/>
                                        </p:tgtEl>
                                      </p:cBhvr>
                                    </p:animEffect>
                                  </p:childTnLst>
                                </p:cTn>
                              </p:par>
                              <p:par>
                                <p:cTn id="78" presetID="3" presetClass="entr" presetSubtype="10"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blinds(horizontal)">
                                      <p:cBhvr>
                                        <p:cTn id="80" dur="500"/>
                                        <p:tgtEl>
                                          <p:spTgt spid="37"/>
                                        </p:tgtEl>
                                      </p:cBhvr>
                                    </p:animEffec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blinds(horizontal)">
                                      <p:cBhvr>
                                        <p:cTn id="85" dur="500"/>
                                        <p:tgtEl>
                                          <p:spTgt spid="43"/>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nodeType="clickEffect">
                                  <p:stCondLst>
                                    <p:cond delay="0"/>
                                  </p:stCondLst>
                                  <p:childTnLst>
                                    <p:set>
                                      <p:cBhvr>
                                        <p:cTn id="89" dur="1" fill="hold">
                                          <p:stCondLst>
                                            <p:cond delay="0"/>
                                          </p:stCondLst>
                                        </p:cTn>
                                        <p:tgtEl>
                                          <p:spTgt spid="41"/>
                                        </p:tgtEl>
                                        <p:attrNameLst>
                                          <p:attrName>style.visibility</p:attrName>
                                        </p:attrNameLst>
                                      </p:cBhvr>
                                      <p:to>
                                        <p:strVal val="visible"/>
                                      </p:to>
                                    </p:set>
                                    <p:animEffect transition="in" filter="blinds(horizontal)">
                                      <p:cBhvr>
                                        <p:cTn id="90" dur="500"/>
                                        <p:tgtEl>
                                          <p:spTgt spid="41"/>
                                        </p:tgtEl>
                                      </p:cBhvr>
                                    </p:animEffect>
                                  </p:childTnLst>
                                </p:cTn>
                              </p:par>
                              <p:par>
                                <p:cTn id="91" presetID="3" presetClass="entr" presetSubtype="10" fill="hold"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blinds(horizontal)">
                                      <p:cBhvr>
                                        <p:cTn id="93" dur="500"/>
                                        <p:tgtEl>
                                          <p:spTgt spid="38"/>
                                        </p:tgtEl>
                                      </p:cBhvr>
                                    </p:animEffect>
                                  </p:childTnLst>
                                </p:cTn>
                              </p:par>
                              <p:par>
                                <p:cTn id="94" presetID="3" presetClass="entr" presetSubtype="10" fill="hold" nodeType="withEffect">
                                  <p:stCondLst>
                                    <p:cond delay="0"/>
                                  </p:stCondLst>
                                  <p:childTnLst>
                                    <p:set>
                                      <p:cBhvr>
                                        <p:cTn id="95" dur="1" fill="hold">
                                          <p:stCondLst>
                                            <p:cond delay="0"/>
                                          </p:stCondLst>
                                        </p:cTn>
                                        <p:tgtEl>
                                          <p:spTgt spid="39"/>
                                        </p:tgtEl>
                                        <p:attrNameLst>
                                          <p:attrName>style.visibility</p:attrName>
                                        </p:attrNameLst>
                                      </p:cBhvr>
                                      <p:to>
                                        <p:strVal val="visible"/>
                                      </p:to>
                                    </p:set>
                                    <p:animEffect transition="in" filter="blinds(horizontal)">
                                      <p:cBhvr>
                                        <p:cTn id="96" dur="500"/>
                                        <p:tgtEl>
                                          <p:spTgt spid="39"/>
                                        </p:tgtEl>
                                      </p:cBhvr>
                                    </p:animEffect>
                                  </p:childTnLst>
                                </p:cTn>
                              </p:par>
                              <p:par>
                                <p:cTn id="97" presetID="3" presetClass="entr" presetSubtype="10" fill="hold" nodeType="withEffect">
                                  <p:stCondLst>
                                    <p:cond delay="0"/>
                                  </p:stCondLst>
                                  <p:childTnLst>
                                    <p:set>
                                      <p:cBhvr>
                                        <p:cTn id="98" dur="1" fill="hold">
                                          <p:stCondLst>
                                            <p:cond delay="0"/>
                                          </p:stCondLst>
                                        </p:cTn>
                                        <p:tgtEl>
                                          <p:spTgt spid="42"/>
                                        </p:tgtEl>
                                        <p:attrNameLst>
                                          <p:attrName>style.visibility</p:attrName>
                                        </p:attrNameLst>
                                      </p:cBhvr>
                                      <p:to>
                                        <p:strVal val="visible"/>
                                      </p:to>
                                    </p:set>
                                    <p:animEffect transition="in" filter="blinds(horizontal)">
                                      <p:cBhvr>
                                        <p:cTn id="99" dur="500"/>
                                        <p:tgtEl>
                                          <p:spTgt spid="42"/>
                                        </p:tgtEl>
                                      </p:cBhvr>
                                    </p:animEffect>
                                  </p:childTnLst>
                                </p:cTn>
                              </p:par>
                              <p:par>
                                <p:cTn id="100" presetID="3" presetClass="exit" presetSubtype="10" fill="hold" grpId="1" nodeType="withEffect">
                                  <p:stCondLst>
                                    <p:cond delay="0"/>
                                  </p:stCondLst>
                                  <p:childTnLst>
                                    <p:animEffect transition="out" filter="blinds(horizontal)">
                                      <p:cBhvr>
                                        <p:cTn id="101" dur="500"/>
                                        <p:tgtEl>
                                          <p:spTgt spid="43"/>
                                        </p:tgtEl>
                                      </p:cBhvr>
                                    </p:animEffect>
                                    <p:set>
                                      <p:cBhvr>
                                        <p:cTn id="102" dur="1" fill="hold">
                                          <p:stCondLst>
                                            <p:cond delay="499"/>
                                          </p:stCondLst>
                                        </p:cTn>
                                        <p:tgtEl>
                                          <p:spTgt spid="43"/>
                                        </p:tgtEl>
                                        <p:attrNameLst>
                                          <p:attrName>style.visibility</p:attrName>
                                        </p:attrNameLst>
                                      </p:cBhvr>
                                      <p:to>
                                        <p:strVal val="hidden"/>
                                      </p:to>
                                    </p:se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blinds(horizontal)">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2"/>
                                        </p:tgtEl>
                                        <p:attrNameLst>
                                          <p:attrName>style.visibility</p:attrName>
                                        </p:attrNameLst>
                                      </p:cBhvr>
                                      <p:to>
                                        <p:strVal val="visible"/>
                                      </p:to>
                                    </p:set>
                                    <p:animEffect transition="in" filter="blinds(horizontal)">
                                      <p:cBhvr>
                                        <p:cTn id="1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0" grpId="0" animBg="1"/>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080649" cy="728611"/>
            <a:chOff x="599618" y="278221"/>
            <a:chExt cx="6080649" cy="728610"/>
          </a:xfrm>
        </p:grpSpPr>
        <p:sp>
          <p:nvSpPr>
            <p:cNvPr id="21" name="矩形 20"/>
            <p:cNvSpPr/>
            <p:nvPr/>
          </p:nvSpPr>
          <p:spPr>
            <a:xfrm>
              <a:off x="599618" y="699054"/>
              <a:ext cx="576555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4827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判断通用寄存器数据相关的规则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494452"/>
            <a:ext cx="11507190" cy="5077159"/>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如果对于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sz="2800" dirty="0">
                <a:latin typeface="微软雅黑" panose="00000500000000000000" pitchFamily="34" charset="-122"/>
                <a:ea typeface="微软雅黑" panose="00000500000000000000" pitchFamily="34" charset="-122"/>
                <a:cs typeface="+mn-ea"/>
                <a:sym typeface="+mn-lt"/>
              </a:rPr>
              <a:t>存在</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译码</a:t>
            </a:r>
            <a:r>
              <a:rPr lang="en-US" altLang="zh-CN" sz="2800" dirty="0">
                <a:solidFill>
                  <a:srgbClr val="00B050"/>
                </a:solidFill>
                <a:latin typeface="微软雅黑" panose="00000500000000000000" pitchFamily="34" charset="-122"/>
                <a:ea typeface="微软雅黑" panose="00000500000000000000" pitchFamily="34" charset="-122"/>
                <a:cs typeface="+mn-ea"/>
                <a:sym typeface="+mn-lt"/>
              </a:rPr>
              <a:t>-</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执行相关</a:t>
            </a:r>
            <a:r>
              <a:rPr lang="zh-CN" altLang="en-US" sz="2800" dirty="0">
                <a:latin typeface="微软雅黑" panose="00000500000000000000" pitchFamily="34" charset="-122"/>
                <a:ea typeface="微软雅黑" panose="00000500000000000000" pitchFamily="34" charset="-122"/>
                <a:cs typeface="+mn-ea"/>
                <a:sym typeface="+mn-lt"/>
              </a:rPr>
              <a:t>，则满足条件：</a:t>
            </a:r>
            <a:endParaRPr lang="zh-CN" altLang="en-US"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a:t>
            </a:r>
            <a:r>
              <a:rPr lang="en-US" altLang="zh-CN" sz="2400" dirty="0" err="1">
                <a:latin typeface="微软雅黑" panose="00000500000000000000" pitchFamily="34" charset="-122"/>
                <a:ea typeface="微软雅黑" panose="00000500000000000000" pitchFamily="34" charset="-122"/>
                <a:cs typeface="+mn-ea"/>
                <a:sym typeface="+mn-lt"/>
              </a:rPr>
              <a:t>exe2id_wreg</a:t>
            </a:r>
            <a:r>
              <a:rPr lang="en-US" altLang="zh-CN" sz="2400" dirty="0">
                <a:latin typeface="微软雅黑" panose="00000500000000000000" pitchFamily="34" charset="-122"/>
                <a:ea typeface="微软雅黑" panose="00000500000000000000" pitchFamily="34" charset="-122"/>
                <a:cs typeface="+mn-ea"/>
                <a:sym typeface="+mn-lt"/>
              </a:rPr>
              <a:t> == TRUE) &amp;&amp; (</a:t>
            </a:r>
            <a:r>
              <a:rPr lang="en-US" altLang="zh-CN" sz="2400" dirty="0" err="1">
                <a:latin typeface="微软雅黑" panose="00000500000000000000" pitchFamily="34" charset="-122"/>
                <a:ea typeface="微软雅黑" panose="00000500000000000000" pitchFamily="34" charset="-122"/>
                <a:cs typeface="+mn-ea"/>
                <a:sym typeface="+mn-lt"/>
              </a:rPr>
              <a:t>exe2id_wa</a:t>
            </a:r>
            <a:r>
              <a:rPr lang="en-US" altLang="zh-CN" sz="2400" dirty="0">
                <a:latin typeface="微软雅黑" panose="00000500000000000000" pitchFamily="34" charset="-122"/>
                <a:ea typeface="微软雅黑" panose="00000500000000000000" pitchFamily="34" charset="-122"/>
                <a:cs typeface="+mn-ea"/>
                <a:sym typeface="+mn-lt"/>
              </a:rPr>
              <a:t> == rs) &amp;&amp; (rs != 0)</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如果对于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存在</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译码</a:t>
            </a:r>
            <a:r>
              <a:rPr lang="en-US" altLang="zh-CN" sz="2800" dirty="0">
                <a:solidFill>
                  <a:srgbClr val="00B050"/>
                </a:solidFill>
                <a:latin typeface="微软雅黑" panose="00000500000000000000" pitchFamily="34" charset="-122"/>
                <a:ea typeface="微软雅黑" panose="00000500000000000000" pitchFamily="34" charset="-122"/>
                <a:cs typeface="+mn-ea"/>
                <a:sym typeface="+mn-lt"/>
              </a:rPr>
              <a:t>-</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执行相关</a:t>
            </a:r>
            <a:r>
              <a:rPr lang="zh-CN" altLang="en-US" sz="2800" dirty="0">
                <a:latin typeface="微软雅黑" panose="00000500000000000000" pitchFamily="34" charset="-122"/>
                <a:ea typeface="微软雅黑" panose="00000500000000000000" pitchFamily="34" charset="-122"/>
                <a:cs typeface="+mn-ea"/>
                <a:sym typeface="+mn-lt"/>
              </a:rPr>
              <a:t>，则满足条件：</a:t>
            </a:r>
            <a:endParaRPr lang="zh-CN" altLang="en-US"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a:t>
            </a:r>
            <a:r>
              <a:rPr lang="en-US" altLang="zh-CN" sz="2400" dirty="0" err="1">
                <a:latin typeface="微软雅黑" panose="00000500000000000000" pitchFamily="34" charset="-122"/>
                <a:ea typeface="微软雅黑" panose="00000500000000000000" pitchFamily="34" charset="-122"/>
                <a:cs typeface="+mn-ea"/>
                <a:sym typeface="+mn-lt"/>
              </a:rPr>
              <a:t>exe2id_wreg</a:t>
            </a:r>
            <a:r>
              <a:rPr lang="en-US" altLang="zh-CN" sz="2400" dirty="0">
                <a:latin typeface="微软雅黑" panose="00000500000000000000" pitchFamily="34" charset="-122"/>
                <a:ea typeface="微软雅黑" panose="00000500000000000000" pitchFamily="34" charset="-122"/>
                <a:cs typeface="+mn-ea"/>
                <a:sym typeface="+mn-lt"/>
              </a:rPr>
              <a:t> == TRUE) &amp;&amp; (</a:t>
            </a:r>
            <a:r>
              <a:rPr lang="en-US" altLang="zh-CN" sz="2400" dirty="0" err="1">
                <a:latin typeface="微软雅黑" panose="00000500000000000000" pitchFamily="34" charset="-122"/>
                <a:ea typeface="微软雅黑" panose="00000500000000000000" pitchFamily="34" charset="-122"/>
                <a:cs typeface="+mn-ea"/>
                <a:sym typeface="+mn-lt"/>
              </a:rPr>
              <a:t>exe2id_wa</a:t>
            </a:r>
            <a:r>
              <a:rPr lang="en-US" altLang="zh-CN" sz="2400" dirty="0">
                <a:latin typeface="微软雅黑" panose="00000500000000000000" pitchFamily="34" charset="-122"/>
                <a:ea typeface="微软雅黑" panose="00000500000000000000" pitchFamily="34" charset="-122"/>
                <a:cs typeface="+mn-ea"/>
                <a:sym typeface="+mn-lt"/>
              </a:rPr>
              <a:t> == rt) &amp;&amp; (rt != 0)</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如果对于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sz="2800" dirty="0">
                <a:latin typeface="微软雅黑" panose="00000500000000000000" pitchFamily="34" charset="-122"/>
                <a:ea typeface="微软雅黑" panose="00000500000000000000" pitchFamily="34" charset="-122"/>
                <a:cs typeface="+mn-ea"/>
                <a:sym typeface="+mn-lt"/>
              </a:rPr>
              <a:t>存在</a:t>
            </a:r>
            <a:r>
              <a:rPr lang="zh-CN" altLang="en-US" sz="2800" dirty="0">
                <a:solidFill>
                  <a:srgbClr val="7030A0"/>
                </a:solidFill>
                <a:latin typeface="微软雅黑" panose="00000500000000000000" pitchFamily="34" charset="-122"/>
                <a:ea typeface="微软雅黑" panose="00000500000000000000" pitchFamily="34" charset="-122"/>
                <a:cs typeface="+mn-ea"/>
                <a:sym typeface="+mn-lt"/>
              </a:rPr>
              <a:t>译码</a:t>
            </a:r>
            <a:r>
              <a:rPr lang="en-US" altLang="zh-CN" sz="2800" dirty="0">
                <a:solidFill>
                  <a:srgbClr val="7030A0"/>
                </a:solidFill>
                <a:latin typeface="微软雅黑" panose="00000500000000000000" pitchFamily="34" charset="-122"/>
                <a:ea typeface="微软雅黑" panose="00000500000000000000" pitchFamily="34" charset="-122"/>
                <a:cs typeface="+mn-ea"/>
                <a:sym typeface="+mn-lt"/>
              </a:rPr>
              <a:t>-</a:t>
            </a:r>
            <a:r>
              <a:rPr lang="zh-CN" altLang="en-US" sz="2800" dirty="0">
                <a:solidFill>
                  <a:srgbClr val="7030A0"/>
                </a:solidFill>
                <a:latin typeface="微软雅黑" panose="00000500000000000000" pitchFamily="34" charset="-122"/>
                <a:ea typeface="微软雅黑" panose="00000500000000000000" pitchFamily="34" charset="-122"/>
                <a:cs typeface="+mn-ea"/>
                <a:sym typeface="+mn-lt"/>
              </a:rPr>
              <a:t>访存相关</a:t>
            </a:r>
            <a:r>
              <a:rPr lang="zh-CN" altLang="en-US" sz="2800" dirty="0">
                <a:latin typeface="微软雅黑" panose="00000500000000000000" pitchFamily="34" charset="-122"/>
                <a:ea typeface="微软雅黑" panose="00000500000000000000" pitchFamily="34" charset="-122"/>
                <a:cs typeface="+mn-ea"/>
                <a:sym typeface="+mn-lt"/>
              </a:rPr>
              <a:t>，则满足条件：</a:t>
            </a:r>
            <a:endParaRPr lang="zh-CN" altLang="en-US"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a:t>
            </a:r>
            <a:r>
              <a:rPr lang="en-US" altLang="zh-CN" sz="2400" dirty="0" err="1">
                <a:latin typeface="微软雅黑" panose="00000500000000000000" pitchFamily="34" charset="-122"/>
                <a:ea typeface="微软雅黑" panose="00000500000000000000" pitchFamily="34" charset="-122"/>
                <a:cs typeface="+mn-ea"/>
                <a:sym typeface="+mn-lt"/>
              </a:rPr>
              <a:t>mem2id_wreg</a:t>
            </a:r>
            <a:r>
              <a:rPr lang="en-US" altLang="zh-CN" sz="2400" dirty="0">
                <a:latin typeface="微软雅黑" panose="00000500000000000000" pitchFamily="34" charset="-122"/>
                <a:ea typeface="微软雅黑" panose="00000500000000000000" pitchFamily="34" charset="-122"/>
                <a:cs typeface="+mn-ea"/>
                <a:sym typeface="+mn-lt"/>
              </a:rPr>
              <a:t> == TRUE) &amp;&amp; (</a:t>
            </a:r>
            <a:r>
              <a:rPr lang="en-US" altLang="zh-CN" sz="2400" dirty="0" err="1">
                <a:latin typeface="微软雅黑" panose="00000500000000000000" pitchFamily="34" charset="-122"/>
                <a:ea typeface="微软雅黑" panose="00000500000000000000" pitchFamily="34" charset="-122"/>
                <a:cs typeface="+mn-ea"/>
                <a:sym typeface="+mn-lt"/>
              </a:rPr>
              <a:t>mem2id_wa</a:t>
            </a:r>
            <a:r>
              <a:rPr lang="en-US" altLang="zh-CN" sz="2400" dirty="0">
                <a:latin typeface="微软雅黑" panose="00000500000000000000" pitchFamily="34" charset="-122"/>
                <a:ea typeface="微软雅黑" panose="00000500000000000000" pitchFamily="34" charset="-122"/>
                <a:cs typeface="+mn-ea"/>
                <a:sym typeface="+mn-lt"/>
              </a:rPr>
              <a:t> == rs) &amp;&amp; (rs != 0)</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如果对于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存在</a:t>
            </a:r>
            <a:r>
              <a:rPr lang="zh-CN" altLang="en-US" sz="2800" dirty="0">
                <a:solidFill>
                  <a:srgbClr val="7030A0"/>
                </a:solidFill>
                <a:latin typeface="微软雅黑" panose="00000500000000000000" pitchFamily="34" charset="-122"/>
                <a:ea typeface="微软雅黑" panose="00000500000000000000" pitchFamily="34" charset="-122"/>
                <a:cs typeface="+mn-ea"/>
                <a:sym typeface="+mn-lt"/>
              </a:rPr>
              <a:t>译码</a:t>
            </a:r>
            <a:r>
              <a:rPr lang="en-US" altLang="zh-CN" sz="2800" dirty="0">
                <a:solidFill>
                  <a:srgbClr val="7030A0"/>
                </a:solidFill>
                <a:latin typeface="微软雅黑" panose="00000500000000000000" pitchFamily="34" charset="-122"/>
                <a:ea typeface="微软雅黑" panose="00000500000000000000" pitchFamily="34" charset="-122"/>
                <a:cs typeface="+mn-ea"/>
                <a:sym typeface="+mn-lt"/>
              </a:rPr>
              <a:t>-</a:t>
            </a:r>
            <a:r>
              <a:rPr lang="zh-CN" altLang="en-US" sz="2800" dirty="0">
                <a:solidFill>
                  <a:srgbClr val="7030A0"/>
                </a:solidFill>
                <a:latin typeface="微软雅黑" panose="00000500000000000000" pitchFamily="34" charset="-122"/>
                <a:ea typeface="微软雅黑" panose="00000500000000000000" pitchFamily="34" charset="-122"/>
                <a:cs typeface="+mn-ea"/>
                <a:sym typeface="+mn-lt"/>
              </a:rPr>
              <a:t>访存相关</a:t>
            </a:r>
            <a:r>
              <a:rPr lang="zh-CN" altLang="en-US" sz="2800" dirty="0">
                <a:latin typeface="微软雅黑" panose="00000500000000000000" pitchFamily="34" charset="-122"/>
                <a:ea typeface="微软雅黑" panose="00000500000000000000" pitchFamily="34" charset="-122"/>
                <a:cs typeface="+mn-ea"/>
                <a:sym typeface="+mn-lt"/>
              </a:rPr>
              <a:t>，则满足条件：</a:t>
            </a:r>
            <a:endParaRPr lang="zh-CN" altLang="en-US"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4400"/>
              </a:lnSpc>
              <a:spcBef>
                <a:spcPts val="600"/>
              </a:spcBef>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a:t>
            </a:r>
            <a:r>
              <a:rPr lang="en-US" altLang="zh-CN" sz="2400" dirty="0" err="1">
                <a:latin typeface="微软雅黑" panose="00000500000000000000" pitchFamily="34" charset="-122"/>
                <a:ea typeface="微软雅黑" panose="00000500000000000000" pitchFamily="34" charset="-122"/>
                <a:cs typeface="+mn-ea"/>
                <a:sym typeface="+mn-lt"/>
              </a:rPr>
              <a:t>mem2id_wreg</a:t>
            </a:r>
            <a:r>
              <a:rPr lang="en-US" altLang="zh-CN" sz="2400" dirty="0">
                <a:latin typeface="微软雅黑" panose="00000500000000000000" pitchFamily="34" charset="-122"/>
                <a:ea typeface="微软雅黑" panose="00000500000000000000" pitchFamily="34" charset="-122"/>
                <a:cs typeface="+mn-ea"/>
                <a:sym typeface="+mn-lt"/>
              </a:rPr>
              <a:t> == TRUE) &amp;&amp; (</a:t>
            </a:r>
            <a:r>
              <a:rPr lang="en-US" altLang="zh-CN" sz="2400" dirty="0" err="1">
                <a:latin typeface="微软雅黑" panose="00000500000000000000" pitchFamily="34" charset="-122"/>
                <a:ea typeface="微软雅黑" panose="00000500000000000000" pitchFamily="34" charset="-122"/>
                <a:cs typeface="+mn-ea"/>
                <a:sym typeface="+mn-lt"/>
              </a:rPr>
              <a:t>mem2id_wa</a:t>
            </a:r>
            <a:r>
              <a:rPr lang="en-US" altLang="zh-CN" sz="2400" dirty="0">
                <a:latin typeface="微软雅黑" panose="00000500000000000000" pitchFamily="34" charset="-122"/>
                <a:ea typeface="微软雅黑" panose="00000500000000000000" pitchFamily="34" charset="-122"/>
                <a:cs typeface="+mn-ea"/>
                <a:sym typeface="+mn-lt"/>
              </a:rPr>
              <a:t> == rt) &amp;&amp; (rt != 0)</a:t>
            </a:r>
            <a:endParaRPr lang="en-US" altLang="zh-CN"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080649" cy="728611"/>
            <a:chOff x="599618" y="278221"/>
            <a:chExt cx="6080649" cy="728610"/>
          </a:xfrm>
        </p:grpSpPr>
        <p:sp>
          <p:nvSpPr>
            <p:cNvPr id="21" name="矩形 20"/>
            <p:cNvSpPr/>
            <p:nvPr/>
          </p:nvSpPr>
          <p:spPr>
            <a:xfrm>
              <a:off x="599618" y="699054"/>
              <a:ext cx="576555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GPRs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4827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判断通用寄存器数据相关的规则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56903" y="1613205"/>
            <a:ext cx="10117777" cy="387426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译码</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写回相关</a:t>
            </a:r>
            <a:r>
              <a:rPr lang="zh-CN" altLang="en-US" sz="2800" dirty="0">
                <a:latin typeface="微软雅黑" panose="00000500000000000000" pitchFamily="34" charset="-122"/>
                <a:ea typeface="微软雅黑" panose="00000500000000000000" pitchFamily="34" charset="-122"/>
                <a:cs typeface="+mn-ea"/>
                <a:sym typeface="+mn-lt"/>
              </a:rPr>
              <a:t>，可在</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寄存器堆的内部</a:t>
            </a:r>
            <a:r>
              <a:rPr lang="zh-CN" altLang="en-US" sz="2800" dirty="0">
                <a:latin typeface="微软雅黑" panose="00000500000000000000" pitchFamily="34" charset="-122"/>
                <a:ea typeface="微软雅黑" panose="00000500000000000000" pitchFamily="34" charset="-122"/>
                <a:cs typeface="+mn-ea"/>
                <a:sym typeface="+mn-lt"/>
              </a:rPr>
              <a:t>进行数据相关性判断。根据判断结果，决定是将寄存器中的值通过寄存器读数据端口</a:t>
            </a:r>
            <a:r>
              <a:rPr lang="en-US" altLang="zh-CN" sz="2800" dirty="0" err="1">
                <a:latin typeface="微软雅黑" panose="00000500000000000000" pitchFamily="34" charset="-122"/>
                <a:ea typeface="微软雅黑" panose="00000500000000000000" pitchFamily="34" charset="-122"/>
                <a:cs typeface="+mn-ea"/>
                <a:sym typeface="+mn-lt"/>
              </a:rPr>
              <a:t>rd1</a:t>
            </a:r>
            <a:r>
              <a:rPr lang="zh-CN" altLang="en-US" sz="2800" dirty="0">
                <a:latin typeface="微软雅黑" panose="00000500000000000000" pitchFamily="34" charset="-122"/>
                <a:ea typeface="微软雅黑" panose="00000500000000000000" pitchFamily="34" charset="-122"/>
                <a:cs typeface="+mn-ea"/>
                <a:sym typeface="+mn-lt"/>
              </a:rPr>
              <a:t>或</a:t>
            </a:r>
            <a:r>
              <a:rPr lang="en-US" altLang="zh-CN" sz="2800" dirty="0" err="1">
                <a:latin typeface="微软雅黑" panose="00000500000000000000" pitchFamily="34" charset="-122"/>
                <a:ea typeface="微软雅黑" panose="00000500000000000000" pitchFamily="34" charset="-122"/>
                <a:cs typeface="+mn-ea"/>
                <a:sym typeface="+mn-lt"/>
              </a:rPr>
              <a:t>rd2</a:t>
            </a:r>
            <a:r>
              <a:rPr lang="zh-CN" altLang="en-US" sz="2800" dirty="0">
                <a:latin typeface="微软雅黑" panose="00000500000000000000" pitchFamily="34" charset="-122"/>
                <a:ea typeface="微软雅黑" panose="00000500000000000000" pitchFamily="34" charset="-122"/>
                <a:cs typeface="+mn-ea"/>
                <a:sym typeface="+mn-lt"/>
              </a:rPr>
              <a:t>进行输出，还是将从写回阶段前推的数据通过寄存器读数据端口</a:t>
            </a:r>
            <a:r>
              <a:rPr lang="en-US" altLang="zh-CN" sz="2800" dirty="0" err="1">
                <a:latin typeface="微软雅黑" panose="00000500000000000000" pitchFamily="34" charset="-122"/>
                <a:ea typeface="微软雅黑" panose="00000500000000000000" pitchFamily="34" charset="-122"/>
                <a:cs typeface="+mn-ea"/>
                <a:sym typeface="+mn-lt"/>
              </a:rPr>
              <a:t>rd1</a:t>
            </a:r>
            <a:r>
              <a:rPr lang="zh-CN" altLang="en-US" sz="2800" dirty="0">
                <a:latin typeface="微软雅黑" panose="00000500000000000000" pitchFamily="34" charset="-122"/>
                <a:ea typeface="微软雅黑" panose="00000500000000000000" pitchFamily="34" charset="-122"/>
                <a:cs typeface="+mn-ea"/>
                <a:sym typeface="+mn-lt"/>
              </a:rPr>
              <a:t>或</a:t>
            </a:r>
            <a:r>
              <a:rPr lang="en-US" altLang="zh-CN" sz="2800" dirty="0" err="1">
                <a:latin typeface="微软雅黑" panose="00000500000000000000" pitchFamily="34" charset="-122"/>
                <a:ea typeface="微软雅黑" panose="00000500000000000000" pitchFamily="34" charset="-122"/>
                <a:cs typeface="+mn-ea"/>
                <a:sym typeface="+mn-lt"/>
              </a:rPr>
              <a:t>rd2</a:t>
            </a:r>
            <a:r>
              <a:rPr lang="zh-CN" altLang="en-US" sz="2800" dirty="0">
                <a:latin typeface="微软雅黑" panose="00000500000000000000" pitchFamily="34" charset="-122"/>
                <a:ea typeface="微软雅黑" panose="00000500000000000000" pitchFamily="34" charset="-122"/>
                <a:cs typeface="+mn-ea"/>
                <a:sym typeface="+mn-lt"/>
              </a:rPr>
              <a:t>进行输出。判断规则如下：</a:t>
            </a:r>
            <a:endParaRPr lang="en-US" altLang="zh-CN"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400"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(we == TRUE) &amp;&amp; (</a:t>
            </a:r>
            <a:r>
              <a:rPr lang="en-US" altLang="zh-CN" sz="2400" dirty="0" err="1">
                <a:latin typeface="微软雅黑" panose="00000500000000000000" pitchFamily="34" charset="-122"/>
                <a:ea typeface="微软雅黑" panose="00000500000000000000" pitchFamily="34" charset="-122"/>
                <a:cs typeface="+mn-ea"/>
                <a:sym typeface="+mn-lt"/>
              </a:rPr>
              <a:t>wa</a:t>
            </a:r>
            <a:r>
              <a:rPr lang="en-US" altLang="zh-CN" sz="2400" dirty="0">
                <a:latin typeface="微软雅黑" panose="00000500000000000000" pitchFamily="34" charset="-122"/>
                <a:ea typeface="微软雅黑" panose="00000500000000000000" pitchFamily="34" charset="-122"/>
                <a:cs typeface="+mn-ea"/>
                <a:sym typeface="+mn-lt"/>
              </a:rPr>
              <a:t> == rs) &amp;&amp; (rs != 0)</a:t>
            </a:r>
            <a:endParaRPr lang="en-US" altLang="zh-CN" sz="24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寄存器读端口</a:t>
            </a:r>
            <a:r>
              <a:rPr lang="en-US" altLang="zh-CN" sz="2400" dirty="0">
                <a:solidFill>
                  <a:srgbClr val="0066FF"/>
                </a:solidFill>
                <a:latin typeface="微软雅黑" panose="00000500000000000000" pitchFamily="34" charset="-122"/>
                <a:ea typeface="微软雅黑" panose="00000500000000000000" pitchFamily="34" charset="-122"/>
                <a:cs typeface="+mn-ea"/>
                <a:sym typeface="+mn-lt"/>
              </a:rPr>
              <a:t>2</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(we == TRUE) &amp;&amp; (</a:t>
            </a:r>
            <a:r>
              <a:rPr lang="en-US" altLang="zh-CN" sz="2400" dirty="0" err="1">
                <a:latin typeface="微软雅黑" panose="00000500000000000000" pitchFamily="34" charset="-122"/>
                <a:ea typeface="微软雅黑" panose="00000500000000000000" pitchFamily="34" charset="-122"/>
                <a:cs typeface="+mn-ea"/>
                <a:sym typeface="+mn-lt"/>
              </a:rPr>
              <a:t>wa</a:t>
            </a:r>
            <a:r>
              <a:rPr lang="en-US" altLang="zh-CN" sz="2400" dirty="0">
                <a:latin typeface="微软雅黑" panose="00000500000000000000" pitchFamily="34" charset="-122"/>
                <a:ea typeface="微软雅黑" panose="00000500000000000000" pitchFamily="34" charset="-122"/>
                <a:cs typeface="+mn-ea"/>
                <a:sym typeface="+mn-lt"/>
              </a:rPr>
              <a:t> == rt) &amp;&amp; (rt != 0)</a:t>
            </a:r>
            <a:endParaRPr lang="zh-CN" altLang="en-US" sz="2400" dirty="0">
              <a:latin typeface="微软雅黑" panose="00000500000000000000" pitchFamily="34" charset="-122"/>
              <a:ea typeface="微软雅黑" panose="00000500000000000000" pitchFamily="34" charset="-122"/>
              <a:cs typeface="+mn-ea"/>
              <a:sym typeface="+mn-lt"/>
            </a:endParaRPr>
          </a:p>
        </p:txBody>
      </p:sp>
      <p:sp>
        <p:nvSpPr>
          <p:cNvPr id="2" name="文本框 1"/>
          <p:cNvSpPr txBox="1"/>
          <p:nvPr/>
        </p:nvSpPr>
        <p:spPr>
          <a:xfrm>
            <a:off x="9934832" y="5906530"/>
            <a:ext cx="1239848" cy="461665"/>
          </a:xfrm>
          <a:prstGeom prst="rect">
            <a:avLst/>
          </a:prstGeom>
          <a:noFill/>
        </p:spPr>
        <p:txBody>
          <a:bodyPr wrap="square" rtlCol="0">
            <a:spAutoFit/>
          </a:bodyPr>
          <a:lstStyle/>
          <a:p>
            <a:pPr algn="ctr"/>
            <a:r>
              <a:rPr lang="en-US" altLang="zh-CN" sz="2400" b="1" i="1" dirty="0">
                <a:solidFill>
                  <a:srgbClr val="0066FF"/>
                </a:solidFill>
                <a:hlinkClick r:id="rId1" action="ppaction://hlinksldjump"/>
              </a:rPr>
              <a:t>BACK</a:t>
            </a:r>
            <a:endParaRPr lang="zh-CN" altLang="en-US" sz="2400" b="1" i="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163475" cy="742071"/>
            <a:chOff x="599618" y="278221"/>
            <a:chExt cx="5163475" cy="742070"/>
          </a:xfrm>
        </p:grpSpPr>
        <p:sp>
          <p:nvSpPr>
            <p:cNvPr id="21" name="矩形 20"/>
            <p:cNvSpPr/>
            <p:nvPr/>
          </p:nvSpPr>
          <p:spPr>
            <a:xfrm>
              <a:off x="599618" y="712514"/>
              <a:ext cx="47799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Truth Table of </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Src1</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Selection Signal</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56560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源操作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选择信号的真值表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1062493" y="1874579"/>
          <a:ext cx="10055891" cy="2838876"/>
        </p:xfrm>
        <a:graphic>
          <a:graphicData uri="http://schemas.openxmlformats.org/drawingml/2006/table">
            <a:tbl>
              <a:tblPr firstRow="1" firstCol="1" bandRow="1">
                <a:tableStyleId>{5C22544A-7EE6-4342-B048-85BDC9FD1C3A}</a:tableStyleId>
              </a:tblPr>
              <a:tblGrid>
                <a:gridCol w="3351275"/>
                <a:gridCol w="3352308"/>
                <a:gridCol w="3352308"/>
              </a:tblGrid>
              <a:tr h="473146">
                <a:tc rowSpan="2">
                  <a:txBody>
                    <a:bodyPr/>
                    <a:lstStyle/>
                    <a:p>
                      <a:pPr algn="ctr">
                        <a:spcAft>
                          <a:spcPts val="0"/>
                        </a:spcAft>
                      </a:pPr>
                      <a:r>
                        <a:rPr lang="zh-CN" sz="2400" kern="100" dirty="0">
                          <a:effectLst/>
                          <a:latin typeface="微软雅黑" panose="00000500000000000000" pitchFamily="34" charset="-122"/>
                          <a:ea typeface="微软雅黑" panose="00000500000000000000" pitchFamily="34" charset="-122"/>
                        </a:rPr>
                        <a:t>源操作数</a:t>
                      </a:r>
                      <a:r>
                        <a:rPr lang="en-US" sz="2400" kern="100" dirty="0">
                          <a:effectLst/>
                          <a:latin typeface="微软雅黑" panose="00000500000000000000" pitchFamily="34" charset="-122"/>
                          <a:ea typeface="微软雅黑" panose="00000500000000000000" pitchFamily="34" charset="-122"/>
                        </a:rPr>
                        <a:t>src1</a:t>
                      </a:r>
                      <a:r>
                        <a:rPr lang="zh-CN" sz="2400" kern="100" dirty="0">
                          <a:effectLst/>
                          <a:latin typeface="微软雅黑" panose="00000500000000000000" pitchFamily="34" charset="-122"/>
                          <a:ea typeface="微软雅黑" panose="00000500000000000000" pitchFamily="34" charset="-122"/>
                        </a:rPr>
                        <a:t>的来源</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gridSpan="2">
                  <a:txBody>
                    <a:bodyPr/>
                    <a:lstStyle/>
                    <a:p>
                      <a:pPr algn="ctr">
                        <a:spcAft>
                          <a:spcPts val="0"/>
                        </a:spcAft>
                      </a:pPr>
                      <a:r>
                        <a:rPr lang="zh-CN" sz="2400" kern="100" dirty="0">
                          <a:effectLst/>
                          <a:latin typeface="微软雅黑" panose="00000500000000000000" pitchFamily="34" charset="-122"/>
                          <a:ea typeface="微软雅黑" panose="00000500000000000000" pitchFamily="34" charset="-122"/>
                        </a:rPr>
                        <a:t>选择信号</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hMerge="1">
                  <a:tcPr/>
                </a:tc>
              </a:tr>
              <a:tr h="473146">
                <a:tc vMerge="1">
                  <a:tcPr/>
                </a:tc>
                <a:tc>
                  <a:txBody>
                    <a:bodyPr/>
                    <a:lstStyle/>
                    <a:p>
                      <a:pPr algn="ctr">
                        <a:spcAft>
                          <a:spcPts val="0"/>
                        </a:spcAft>
                      </a:pPr>
                      <a:r>
                        <a:rPr lang="en-US" altLang="zh-CN" sz="2400" kern="100" dirty="0">
                          <a:effectLst/>
                          <a:latin typeface="微软雅黑" panose="00000500000000000000" pitchFamily="34" charset="-122"/>
                          <a:ea typeface="微软雅黑" panose="00000500000000000000" pitchFamily="34" charset="-122"/>
                        </a:rPr>
                        <a:t>s</a:t>
                      </a:r>
                      <a:r>
                        <a:rPr lang="en-US" sz="2400" kern="100" dirty="0">
                          <a:effectLst/>
                          <a:latin typeface="微软雅黑" panose="00000500000000000000" pitchFamily="34" charset="-122"/>
                          <a:ea typeface="微软雅黑" panose="00000500000000000000" pitchFamily="34" charset="-122"/>
                        </a:rPr>
                        <a:t>hift</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fwrd1[1 : 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err="1">
                          <a:effectLst/>
                          <a:latin typeface="微软雅黑" panose="00000500000000000000" pitchFamily="34" charset="-122"/>
                          <a:ea typeface="微软雅黑" panose="00000500000000000000" pitchFamily="34" charset="-122"/>
                        </a:rPr>
                        <a:t>sa</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1</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XX</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rd1</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exe2id_wd</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0</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01</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mem2id_wd</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10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163475" cy="742071"/>
            <a:chOff x="599618" y="278221"/>
            <a:chExt cx="5163475" cy="742070"/>
          </a:xfrm>
        </p:grpSpPr>
        <p:sp>
          <p:nvSpPr>
            <p:cNvPr id="21" name="矩形 20"/>
            <p:cNvSpPr/>
            <p:nvPr/>
          </p:nvSpPr>
          <p:spPr>
            <a:xfrm>
              <a:off x="599618" y="712514"/>
              <a:ext cx="47799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Truth Table of </a:t>
              </a:r>
              <a:r>
                <a:rPr lang="en-US" altLang="zh-CN" sz="1400" spc="151" dirty="0" err="1">
                  <a:solidFill>
                    <a:schemeClr val="tx1">
                      <a:lumMod val="65000"/>
                      <a:lumOff val="35000"/>
                    </a:schemeClr>
                  </a:solidFill>
                  <a:latin typeface="等线 Light" panose="02010600030101010101" pitchFamily="2" charset="-122"/>
                  <a:ea typeface="等线 Light" panose="02010600030101010101" pitchFamily="2" charset="-122"/>
                </a:rPr>
                <a:t>Src2</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 Selection Signal</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56560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源操作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选择信号的真值表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3" name="表格 2"/>
          <p:cNvGraphicFramePr>
            <a:graphicFrameLocks noGrp="1"/>
          </p:cNvGraphicFramePr>
          <p:nvPr/>
        </p:nvGraphicFramePr>
        <p:xfrm>
          <a:off x="1077936" y="1850834"/>
          <a:ext cx="10055891" cy="2838876"/>
        </p:xfrm>
        <a:graphic>
          <a:graphicData uri="http://schemas.openxmlformats.org/drawingml/2006/table">
            <a:tbl>
              <a:tblPr firstRow="1" firstCol="1" bandRow="1">
                <a:tableStyleId>{5C22544A-7EE6-4342-B048-85BDC9FD1C3A}</a:tableStyleId>
              </a:tblPr>
              <a:tblGrid>
                <a:gridCol w="3351275"/>
                <a:gridCol w="3352308"/>
                <a:gridCol w="3352308"/>
              </a:tblGrid>
              <a:tr h="473146">
                <a:tc rowSpan="2">
                  <a:txBody>
                    <a:bodyPr/>
                    <a:lstStyle/>
                    <a:p>
                      <a:pPr algn="ctr">
                        <a:spcAft>
                          <a:spcPts val="0"/>
                        </a:spcAft>
                      </a:pPr>
                      <a:r>
                        <a:rPr lang="zh-CN" sz="2400" kern="100" dirty="0">
                          <a:effectLst/>
                          <a:latin typeface="微软雅黑" panose="00000500000000000000" pitchFamily="34" charset="-122"/>
                          <a:ea typeface="微软雅黑" panose="00000500000000000000" pitchFamily="34" charset="-122"/>
                        </a:rPr>
                        <a:t>源操作数</a:t>
                      </a:r>
                      <a:r>
                        <a:rPr lang="en-US" sz="2400" kern="100" dirty="0" err="1">
                          <a:effectLst/>
                          <a:latin typeface="微软雅黑" panose="00000500000000000000" pitchFamily="34" charset="-122"/>
                          <a:ea typeface="微软雅黑" panose="00000500000000000000" pitchFamily="34" charset="-122"/>
                        </a:rPr>
                        <a:t>src2</a:t>
                      </a:r>
                      <a:r>
                        <a:rPr lang="zh-CN" sz="2400" kern="100" dirty="0">
                          <a:effectLst/>
                          <a:latin typeface="微软雅黑" panose="00000500000000000000" pitchFamily="34" charset="-122"/>
                          <a:ea typeface="微软雅黑" panose="00000500000000000000" pitchFamily="34" charset="-122"/>
                        </a:rPr>
                        <a:t>的来源</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gridSpan="2">
                  <a:txBody>
                    <a:bodyPr/>
                    <a:lstStyle/>
                    <a:p>
                      <a:pPr algn="ctr">
                        <a:spcAft>
                          <a:spcPts val="0"/>
                        </a:spcAft>
                      </a:pPr>
                      <a:r>
                        <a:rPr lang="zh-CN" sz="2400" kern="100" dirty="0">
                          <a:effectLst/>
                          <a:latin typeface="微软雅黑" panose="00000500000000000000" pitchFamily="34" charset="-122"/>
                          <a:ea typeface="微软雅黑" panose="00000500000000000000" pitchFamily="34" charset="-122"/>
                        </a:rPr>
                        <a:t>选择信号</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hMerge="1">
                  <a:tcPr/>
                </a:tc>
              </a:tr>
              <a:tr h="473146">
                <a:tc vMerge="1">
                  <a:tcPr/>
                </a:tc>
                <a:tc>
                  <a:txBody>
                    <a:bodyPr/>
                    <a:lstStyle/>
                    <a:p>
                      <a:pPr algn="ctr">
                        <a:spcAft>
                          <a:spcPts val="0"/>
                        </a:spcAft>
                      </a:pPr>
                      <a:r>
                        <a:rPr lang="en-US" altLang="zh-CN" sz="2400" kern="100" dirty="0" err="1">
                          <a:effectLst/>
                          <a:latin typeface="微软雅黑" panose="00000500000000000000" pitchFamily="34" charset="-122"/>
                          <a:ea typeface="微软雅黑" panose="00000500000000000000" pitchFamily="34" charset="-122"/>
                        </a:rPr>
                        <a:t>immsel</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fwrd</a:t>
                      </a:r>
                      <a:r>
                        <a:rPr lang="en-US" altLang="zh-CN" sz="2400" kern="100" dirty="0">
                          <a:effectLst/>
                          <a:latin typeface="微软雅黑" panose="00000500000000000000" pitchFamily="34" charset="-122"/>
                          <a:ea typeface="微软雅黑" panose="00000500000000000000" pitchFamily="34" charset="-122"/>
                        </a:rPr>
                        <a:t>2</a:t>
                      </a:r>
                      <a:r>
                        <a:rPr lang="en-US" sz="2400" kern="100" dirty="0">
                          <a:effectLst/>
                          <a:latin typeface="微软雅黑" panose="00000500000000000000" pitchFamily="34" charset="-122"/>
                          <a:ea typeface="微软雅黑" panose="00000500000000000000" pitchFamily="34" charset="-122"/>
                        </a:rPr>
                        <a:t>[1 : 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altLang="zh-CN" sz="2400" kern="100" dirty="0">
                          <a:effectLst/>
                          <a:latin typeface="微软雅黑" panose="00000500000000000000" pitchFamily="34" charset="-122"/>
                          <a:ea typeface="微软雅黑" panose="00000500000000000000" pitchFamily="34" charset="-122"/>
                          <a:cs typeface="Times New Roman" panose="02020603050405020304" pitchFamily="18" charset="0"/>
                        </a:rPr>
                        <a:t>imm</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1</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XX</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rd</a:t>
                      </a:r>
                      <a:r>
                        <a:rPr lang="en-US" altLang="zh-CN" sz="2400" kern="100" dirty="0">
                          <a:effectLst/>
                          <a:latin typeface="微软雅黑" panose="00000500000000000000" pitchFamily="34" charset="-122"/>
                          <a:ea typeface="微软雅黑" panose="00000500000000000000" pitchFamily="34" charset="-122"/>
                        </a:rPr>
                        <a:t>2</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exe2id_wd</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0</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01</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73146">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mem2id_wd</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10</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sp>
        <p:nvSpPr>
          <p:cNvPr id="7" name="文本框 6"/>
          <p:cNvSpPr txBox="1"/>
          <p:nvPr/>
        </p:nvSpPr>
        <p:spPr>
          <a:xfrm>
            <a:off x="9934832" y="5906530"/>
            <a:ext cx="1239848" cy="461665"/>
          </a:xfrm>
          <a:prstGeom prst="rect">
            <a:avLst/>
          </a:prstGeom>
          <a:noFill/>
        </p:spPr>
        <p:txBody>
          <a:bodyPr wrap="square" rtlCol="0">
            <a:spAutoFit/>
          </a:bodyPr>
          <a:lstStyle/>
          <a:p>
            <a:pPr algn="ctr"/>
            <a:r>
              <a:rPr lang="en-US" altLang="zh-CN" sz="2400" b="1" i="1" dirty="0">
                <a:solidFill>
                  <a:srgbClr val="0066FF"/>
                </a:solidFill>
                <a:hlinkClick r:id="rId1" action="ppaction://hlinksldjump"/>
              </a:rPr>
              <a:t>BACK</a:t>
            </a:r>
            <a:endParaRPr lang="zh-CN" altLang="en-US" sz="2400" b="1" i="1" dirty="0">
              <a:solidFill>
                <a:srgbClr val="0066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88459" y="175632"/>
            <a:ext cx="2201700" cy="369332"/>
          </a:xfrm>
          <a:prstGeom prst="rect">
            <a:avLst/>
          </a:prstGeom>
          <a:solidFill>
            <a:srgbClr val="FFFF00"/>
          </a:solidFill>
        </p:spPr>
        <p:txBody>
          <a:bodyPr wrap="square" rtlCol="0">
            <a:spAutoFit/>
          </a:bodyPr>
          <a:lstStyle/>
          <a:p>
            <a:pPr algn="ctr"/>
            <a:r>
              <a:rPr lang="en-US" altLang="zh-CN" dirty="0">
                <a:latin typeface="微软雅黑" panose="00000500000000000000" pitchFamily="34" charset="-122"/>
                <a:ea typeface="微软雅黑" panose="00000500000000000000" pitchFamily="34" charset="-122"/>
              </a:rPr>
              <a:t>HILO</a:t>
            </a:r>
            <a:r>
              <a:rPr lang="zh-CN" altLang="en-US" dirty="0">
                <a:latin typeface="微软雅黑" panose="00000500000000000000" pitchFamily="34" charset="-122"/>
                <a:ea typeface="微软雅黑" panose="00000500000000000000" pitchFamily="34" charset="-122"/>
              </a:rPr>
              <a:t>寄存器</a:t>
            </a:r>
            <a:endParaRPr lang="zh-CN" altLang="en-US" dirty="0">
              <a:latin typeface="微软雅黑" panose="00000500000000000000" pitchFamily="34" charset="-122"/>
              <a:ea typeface="微软雅黑" panose="00000500000000000000" pitchFamily="34" charset="-122"/>
            </a:endParaRPr>
          </a:p>
        </p:txBody>
      </p:sp>
      <p:pic>
        <p:nvPicPr>
          <p:cNvPr id="9" name="图片 8"/>
          <p:cNvPicPr>
            <a:picLocks noChangeAspect="1"/>
          </p:cNvPicPr>
          <p:nvPr/>
        </p:nvPicPr>
        <p:blipFill>
          <a:blip r:embed="rId1"/>
          <a:stretch>
            <a:fillRect/>
          </a:stretch>
        </p:blipFill>
        <p:spPr>
          <a:xfrm>
            <a:off x="278300" y="145152"/>
            <a:ext cx="11481554" cy="6506736"/>
          </a:xfrm>
          <a:prstGeom prst="rect">
            <a:avLst/>
          </a:prstGeom>
        </p:spPr>
      </p:pic>
      <p:sp>
        <p:nvSpPr>
          <p:cNvPr id="10" name="文本框 9"/>
          <p:cNvSpPr txBox="1"/>
          <p:nvPr/>
        </p:nvSpPr>
        <p:spPr>
          <a:xfrm>
            <a:off x="5929747" y="5754806"/>
            <a:ext cx="1649695" cy="523220"/>
          </a:xfrm>
          <a:prstGeom prst="rect">
            <a:avLst/>
          </a:prstGeom>
          <a:solidFill>
            <a:schemeClr val="accent6">
              <a:lumMod val="60000"/>
              <a:lumOff val="40000"/>
            </a:schemeClr>
          </a:solidFill>
          <a:ln>
            <a:noFill/>
          </a:ln>
        </p:spPr>
        <p:txBody>
          <a:bodyPr wrap="square" rtlCol="0">
            <a:spAutoFit/>
          </a:bodyPr>
          <a:lstStyle/>
          <a:p>
            <a:r>
              <a:rPr lang="zh-CN" altLang="en-US" sz="1400" dirty="0">
                <a:latin typeface="微软雅黑" panose="00000500000000000000" pitchFamily="34" charset="-122"/>
                <a:ea typeface="微软雅黑" panose="00000500000000000000" pitchFamily="34" charset="-122"/>
              </a:rPr>
              <a:t>判断是否存在数据相关的规则是什么？</a:t>
            </a:r>
            <a:endParaRPr lang="zh-CN" altLang="en-US" sz="1400" dirty="0">
              <a:latin typeface="微软雅黑" panose="00000500000000000000" pitchFamily="34" charset="-122"/>
              <a:ea typeface="微软雅黑" panose="00000500000000000000" pitchFamily="34" charset="-122"/>
            </a:endParaRPr>
          </a:p>
        </p:txBody>
      </p:sp>
      <p:cxnSp>
        <p:nvCxnSpPr>
          <p:cNvPr id="11" name="直接连接符 10"/>
          <p:cNvCxnSpPr/>
          <p:nvPr/>
        </p:nvCxnSpPr>
        <p:spPr>
          <a:xfrm flipV="1">
            <a:off x="9528318" y="1784900"/>
            <a:ext cx="0" cy="3824592"/>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8692662" y="5592135"/>
            <a:ext cx="841518" cy="7214"/>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10711519" y="2915125"/>
            <a:ext cx="0" cy="2994356"/>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552597" y="5903376"/>
            <a:ext cx="2158922"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552597" y="5759355"/>
            <a:ext cx="0" cy="158733"/>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1648095" y="1784901"/>
            <a:ext cx="1" cy="3947158"/>
          </a:xfrm>
          <a:prstGeom prst="line">
            <a:avLst/>
          </a:prstGeom>
          <a:ln w="28575">
            <a:solidFill>
              <a:srgbClr val="0000FF"/>
            </a:solidFill>
            <a:prstDash val="dash"/>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8692662" y="5732059"/>
            <a:ext cx="2955433" cy="1"/>
          </a:xfrm>
          <a:prstGeom prst="line">
            <a:avLst/>
          </a:prstGeom>
          <a:ln w="28575">
            <a:solidFill>
              <a:srgbClr val="0000F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11484104" y="4785815"/>
            <a:ext cx="0" cy="1263187"/>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flipV="1">
            <a:off x="8429767" y="6049002"/>
            <a:ext cx="3054337" cy="4550"/>
          </a:xfrm>
          <a:prstGeom prst="line">
            <a:avLst/>
          </a:prstGeom>
          <a:ln w="28575">
            <a:solidFill>
              <a:srgbClr val="0000FF"/>
            </a:solidFill>
            <a:prstDash val="soli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8425586" y="5759355"/>
            <a:ext cx="5862" cy="291922"/>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8002358" y="4412303"/>
            <a:ext cx="118060"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8002359" y="4566978"/>
            <a:ext cx="118060"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8115869" y="4412303"/>
            <a:ext cx="0" cy="1636699"/>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8115869" y="6049002"/>
            <a:ext cx="191068" cy="0"/>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302388" y="5754806"/>
            <a:ext cx="0" cy="289647"/>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8002358" y="5454555"/>
            <a:ext cx="832904" cy="527711"/>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par>
                                <p:cTn id="8" presetID="3"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par>
                                <p:cTn id="11" presetID="3" presetClass="entr" presetSubtype="1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linds(horizontal)">
                                      <p:cBhvr>
                                        <p:cTn id="16" dur="500"/>
                                        <p:tgtEl>
                                          <p:spTgt spid="14"/>
                                        </p:tgtEl>
                                      </p:cBhvr>
                                    </p:animEffect>
                                  </p:childTnLst>
                                </p:cTn>
                              </p:par>
                              <p:par>
                                <p:cTn id="17" presetID="3" presetClass="entr" presetSubtype="1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linds(horizontal)">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blinds(horizontal)">
                                      <p:cBhvr>
                                        <p:cTn id="24" dur="500"/>
                                        <p:tgtEl>
                                          <p:spTgt spid="16"/>
                                        </p:tgtEl>
                                      </p:cBhvr>
                                    </p:animEffect>
                                  </p:childTnLst>
                                </p:cTn>
                              </p:par>
                              <p:par>
                                <p:cTn id="25" presetID="3" presetClass="entr" presetSubtype="1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par>
                                <p:cTn id="28" presetID="3" presetClass="entr" presetSubtype="1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blinds(horizontal)">
                                      <p:cBhvr>
                                        <p:cTn id="30" dur="500"/>
                                        <p:tgtEl>
                                          <p:spTgt spid="18"/>
                                        </p:tgtEl>
                                      </p:cBhvr>
                                    </p:animEffect>
                                  </p:childTnLst>
                                </p:cTn>
                              </p:par>
                              <p:par>
                                <p:cTn id="31" presetID="3" presetClass="entr" presetSubtype="1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blinds(horizontal)">
                                      <p:cBhvr>
                                        <p:cTn id="33" dur="500"/>
                                        <p:tgtEl>
                                          <p:spTgt spid="20"/>
                                        </p:tgtEl>
                                      </p:cBhvr>
                                    </p:animEffect>
                                  </p:childTnLst>
                                </p:cTn>
                              </p:par>
                              <p:par>
                                <p:cTn id="34" presetID="3" presetClass="entr" presetSubtype="1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blinds(horizontal)">
                                      <p:cBhvr>
                                        <p:cTn id="36" dur="50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blinds(horizontal)">
                                      <p:cBhvr>
                                        <p:cTn id="41" dur="500"/>
                                        <p:tgtEl>
                                          <p:spTgt spid="23"/>
                                        </p:tgtEl>
                                      </p:cBhvr>
                                    </p:animEffect>
                                  </p:childTnLst>
                                </p:cTn>
                              </p:par>
                              <p:par>
                                <p:cTn id="42" presetID="3" presetClass="entr" presetSubtype="10" fill="hold"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blinds(horizontal)">
                                      <p:cBhvr>
                                        <p:cTn id="44" dur="500"/>
                                        <p:tgtEl>
                                          <p:spTgt spid="24"/>
                                        </p:tgtEl>
                                      </p:cBhvr>
                                    </p:animEffect>
                                  </p:childTnLst>
                                </p:cTn>
                              </p:par>
                              <p:par>
                                <p:cTn id="45" presetID="3" presetClass="entr" presetSubtype="1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blinds(horizontal)">
                                      <p:cBhvr>
                                        <p:cTn id="47" dur="500"/>
                                        <p:tgtEl>
                                          <p:spTgt spid="25"/>
                                        </p:tgtEl>
                                      </p:cBhvr>
                                    </p:animEffect>
                                  </p:childTnLst>
                                </p:cTn>
                              </p:par>
                              <p:par>
                                <p:cTn id="48" presetID="3" presetClass="entr" presetSubtype="10" fill="hold"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blinds(horizontal)">
                                      <p:cBhvr>
                                        <p:cTn id="50" dur="500"/>
                                        <p:tgtEl>
                                          <p:spTgt spid="26"/>
                                        </p:tgtEl>
                                      </p:cBhvr>
                                    </p:animEffect>
                                  </p:childTnLst>
                                </p:cTn>
                              </p:par>
                              <p:par>
                                <p:cTn id="51" presetID="3" presetClass="entr" presetSubtype="10" fill="hold"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blinds(horizontal)">
                                      <p:cBhvr>
                                        <p:cTn id="53" dur="500"/>
                                        <p:tgtEl>
                                          <p:spTgt spid="27"/>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blinds(horizontal)">
                                      <p:cBhvr>
                                        <p:cTn id="58" dur="500"/>
                                        <p:tgtEl>
                                          <p:spTgt spid="2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animEffect transition="in" filter="blinds(horizontal)">
                                      <p:cBhvr>
                                        <p:cTn id="6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215558" cy="742071"/>
            <a:chOff x="599618" y="278221"/>
            <a:chExt cx="6215558" cy="742070"/>
          </a:xfrm>
        </p:grpSpPr>
        <p:sp>
          <p:nvSpPr>
            <p:cNvPr id="21" name="矩形 20"/>
            <p:cNvSpPr/>
            <p:nvPr/>
          </p:nvSpPr>
          <p:spPr>
            <a:xfrm>
              <a:off x="599618" y="712514"/>
              <a:ext cx="62155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Data Dependency  of HILO Reg.</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617692"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HILO</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寄存器数据相关的规则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494448"/>
            <a:ext cx="11507190" cy="453053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0000500000000000000" pitchFamily="34" charset="-122"/>
                <a:ea typeface="微软雅黑" panose="00000500000000000000" pitchFamily="34" charset="-122"/>
                <a:cs typeface="+mn-ea"/>
                <a:sym typeface="+mn-lt"/>
              </a:rPr>
              <a:t>如果</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mem2exe_whilo</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==TRUE</a:t>
            </a:r>
            <a:r>
              <a:rPr lang="zh-CN" altLang="en-US" sz="2600" dirty="0">
                <a:latin typeface="微软雅黑" panose="00000500000000000000" pitchFamily="34" charset="-122"/>
                <a:ea typeface="微软雅黑" panose="00000500000000000000" pitchFamily="34" charset="-122"/>
                <a:cs typeface="+mn-ea"/>
                <a:sym typeface="+mn-lt"/>
              </a:rPr>
              <a:t>，即访存阶段指令要写</a:t>
            </a:r>
            <a:r>
              <a:rPr lang="en-US" altLang="zh-CN" sz="2600" dirty="0">
                <a:latin typeface="微软雅黑" panose="00000500000000000000" pitchFamily="34" charset="-122"/>
                <a:ea typeface="微软雅黑" panose="00000500000000000000" pitchFamily="34" charset="-122"/>
                <a:cs typeface="+mn-ea"/>
                <a:sym typeface="+mn-lt"/>
              </a:rPr>
              <a:t>HILO</a:t>
            </a:r>
            <a:r>
              <a:rPr lang="zh-CN" altLang="en-US" sz="2600" dirty="0">
                <a:latin typeface="微软雅黑" panose="00000500000000000000" pitchFamily="34" charset="-122"/>
                <a:ea typeface="微软雅黑" panose="00000500000000000000" pitchFamily="34" charset="-122"/>
                <a:cs typeface="+mn-ea"/>
                <a:sym typeface="+mn-lt"/>
              </a:rPr>
              <a:t>寄存器，则多路选择器选择从</a:t>
            </a:r>
            <a:r>
              <a:rPr lang="zh-CN" altLang="en-US" sz="2600" dirty="0">
                <a:solidFill>
                  <a:srgbClr val="00B050"/>
                </a:solidFill>
                <a:latin typeface="微软雅黑" panose="00000500000000000000" pitchFamily="34" charset="-122"/>
                <a:ea typeface="微软雅黑" panose="00000500000000000000" pitchFamily="34" charset="-122"/>
                <a:cs typeface="+mn-ea"/>
                <a:sym typeface="+mn-lt"/>
              </a:rPr>
              <a:t>访存阶段</a:t>
            </a:r>
            <a:r>
              <a:rPr lang="zh-CN" altLang="en-US" sz="2600" dirty="0">
                <a:latin typeface="微软雅黑" panose="00000500000000000000" pitchFamily="34" charset="-122"/>
                <a:ea typeface="微软雅黑" panose="00000500000000000000" pitchFamily="34" charset="-122"/>
                <a:cs typeface="+mn-ea"/>
                <a:sym typeface="+mn-lt"/>
              </a:rPr>
              <a:t>定向前推的</a:t>
            </a:r>
            <a:r>
              <a:rPr lang="en-US" altLang="zh-CN" sz="2600" dirty="0" err="1">
                <a:solidFill>
                  <a:srgbClr val="7030A0"/>
                </a:solidFill>
                <a:latin typeface="微软雅黑" panose="00000500000000000000" pitchFamily="34" charset="-122"/>
                <a:ea typeface="微软雅黑" panose="00000500000000000000" pitchFamily="34" charset="-122"/>
                <a:cs typeface="+mn-ea"/>
                <a:sym typeface="+mn-lt"/>
              </a:rPr>
              <a:t>mem2exe_hilo</a:t>
            </a:r>
            <a:r>
              <a:rPr lang="zh-CN" altLang="en-US" sz="2600" dirty="0">
                <a:latin typeface="微软雅黑" panose="00000500000000000000" pitchFamily="34" charset="-122"/>
                <a:ea typeface="微软雅黑" panose="00000500000000000000" pitchFamily="34" charset="-122"/>
                <a:cs typeface="+mn-ea"/>
                <a:sym typeface="+mn-lt"/>
              </a:rPr>
              <a:t>作为</a:t>
            </a:r>
            <a:r>
              <a:rPr lang="en-US" altLang="zh-CN" sz="2600" dirty="0">
                <a:latin typeface="微软雅黑" panose="00000500000000000000" pitchFamily="34" charset="-122"/>
                <a:ea typeface="微软雅黑" panose="00000500000000000000" pitchFamily="34" charset="-122"/>
                <a:cs typeface="+mn-ea"/>
                <a:sym typeface="+mn-lt"/>
              </a:rPr>
              <a:t>HILO</a:t>
            </a:r>
            <a:r>
              <a:rPr lang="zh-CN" altLang="en-US" sz="2600" dirty="0">
                <a:latin typeface="微软雅黑" panose="00000500000000000000" pitchFamily="34" charset="-122"/>
                <a:ea typeface="微软雅黑" panose="00000500000000000000" pitchFamily="34" charset="-122"/>
                <a:cs typeface="+mn-ea"/>
                <a:sym typeface="+mn-lt"/>
              </a:rPr>
              <a:t>寄存器的最新值。</a:t>
            </a:r>
            <a:endParaRPr lang="zh-CN" altLang="en-US" sz="26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0000500000000000000" pitchFamily="34" charset="-122"/>
                <a:ea typeface="微软雅黑" panose="00000500000000000000" pitchFamily="34" charset="-122"/>
                <a:cs typeface="+mn-ea"/>
                <a:sym typeface="+mn-lt"/>
              </a:rPr>
              <a:t>如果</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wb2exe_whilo</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 == TRUE</a:t>
            </a:r>
            <a:r>
              <a:rPr lang="zh-CN" altLang="en-US" sz="2600" dirty="0">
                <a:latin typeface="微软雅黑" panose="00000500000000000000" pitchFamily="34" charset="-122"/>
                <a:ea typeface="微软雅黑" panose="00000500000000000000" pitchFamily="34" charset="-122"/>
                <a:cs typeface="+mn-ea"/>
                <a:sym typeface="+mn-lt"/>
              </a:rPr>
              <a:t>，即写回阶段的指令要写</a:t>
            </a:r>
            <a:r>
              <a:rPr lang="en-US" altLang="zh-CN" sz="2600" dirty="0">
                <a:latin typeface="微软雅黑" panose="00000500000000000000" pitchFamily="34" charset="-122"/>
                <a:ea typeface="微软雅黑" panose="00000500000000000000" pitchFamily="34" charset="-122"/>
                <a:cs typeface="+mn-ea"/>
                <a:sym typeface="+mn-lt"/>
              </a:rPr>
              <a:t>HILO</a:t>
            </a:r>
            <a:r>
              <a:rPr lang="zh-CN" altLang="en-US" sz="2600" dirty="0">
                <a:latin typeface="微软雅黑" panose="00000500000000000000" pitchFamily="34" charset="-122"/>
                <a:ea typeface="微软雅黑" panose="00000500000000000000" pitchFamily="34" charset="-122"/>
                <a:cs typeface="+mn-ea"/>
                <a:sym typeface="+mn-lt"/>
              </a:rPr>
              <a:t>寄存器，则多路选择器选择从</a:t>
            </a:r>
            <a:r>
              <a:rPr lang="zh-CN" altLang="en-US" sz="2600" dirty="0">
                <a:solidFill>
                  <a:srgbClr val="00B050"/>
                </a:solidFill>
                <a:latin typeface="微软雅黑" panose="00000500000000000000" pitchFamily="34" charset="-122"/>
                <a:ea typeface="微软雅黑" panose="00000500000000000000" pitchFamily="34" charset="-122"/>
                <a:cs typeface="+mn-ea"/>
                <a:sym typeface="+mn-lt"/>
              </a:rPr>
              <a:t>写回阶段</a:t>
            </a:r>
            <a:r>
              <a:rPr lang="zh-CN" altLang="en-US" sz="2600" dirty="0">
                <a:latin typeface="微软雅黑" panose="00000500000000000000" pitchFamily="34" charset="-122"/>
                <a:ea typeface="微软雅黑" panose="00000500000000000000" pitchFamily="34" charset="-122"/>
                <a:cs typeface="+mn-ea"/>
                <a:sym typeface="+mn-lt"/>
              </a:rPr>
              <a:t>定向前推的</a:t>
            </a:r>
            <a:r>
              <a:rPr lang="en-US" altLang="zh-CN" sz="2600" dirty="0" err="1">
                <a:solidFill>
                  <a:srgbClr val="7030A0"/>
                </a:solidFill>
                <a:latin typeface="微软雅黑" panose="00000500000000000000" pitchFamily="34" charset="-122"/>
                <a:ea typeface="微软雅黑" panose="00000500000000000000" pitchFamily="34" charset="-122"/>
                <a:cs typeface="+mn-ea"/>
                <a:sym typeface="+mn-lt"/>
              </a:rPr>
              <a:t>wb2exe_hilo</a:t>
            </a:r>
            <a:r>
              <a:rPr lang="zh-CN" altLang="en-US" sz="2600" dirty="0">
                <a:latin typeface="微软雅黑" panose="00000500000000000000" pitchFamily="34" charset="-122"/>
                <a:ea typeface="微软雅黑" panose="00000500000000000000" pitchFamily="34" charset="-122"/>
                <a:cs typeface="+mn-ea"/>
                <a:sym typeface="+mn-lt"/>
              </a:rPr>
              <a:t>作为</a:t>
            </a:r>
            <a:r>
              <a:rPr lang="en-US" altLang="zh-CN" sz="2600" dirty="0">
                <a:latin typeface="微软雅黑" panose="00000500000000000000" pitchFamily="34" charset="-122"/>
                <a:ea typeface="微软雅黑" panose="00000500000000000000" pitchFamily="34" charset="-122"/>
                <a:cs typeface="+mn-ea"/>
                <a:sym typeface="+mn-lt"/>
              </a:rPr>
              <a:t>HILO</a:t>
            </a:r>
            <a:r>
              <a:rPr lang="zh-CN" altLang="en-US" sz="2600" dirty="0">
                <a:latin typeface="微软雅黑" panose="00000500000000000000" pitchFamily="34" charset="-122"/>
                <a:ea typeface="微软雅黑" panose="00000500000000000000" pitchFamily="34" charset="-122"/>
                <a:cs typeface="+mn-ea"/>
                <a:sym typeface="+mn-lt"/>
              </a:rPr>
              <a:t>寄存器的最新值。</a:t>
            </a:r>
            <a:endParaRPr lang="zh-CN" altLang="en-US" sz="26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600" dirty="0">
                <a:latin typeface="微软雅黑" panose="00000500000000000000" pitchFamily="34" charset="-122"/>
                <a:ea typeface="微软雅黑" panose="00000500000000000000" pitchFamily="34" charset="-122"/>
                <a:cs typeface="+mn-ea"/>
                <a:sym typeface="+mn-lt"/>
              </a:rPr>
              <a:t>如果</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mem2exe_whilo</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 == </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FLASE</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 &amp;&amp; (</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wb2exe_whilo</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 == </a:t>
            </a:r>
            <a:r>
              <a:rPr lang="en-US" altLang="zh-CN" sz="2600" dirty="0" err="1">
                <a:solidFill>
                  <a:srgbClr val="0066FF"/>
                </a:solidFill>
                <a:latin typeface="微软雅黑" panose="00000500000000000000" pitchFamily="34" charset="-122"/>
                <a:ea typeface="微软雅黑" panose="00000500000000000000" pitchFamily="34" charset="-122"/>
                <a:cs typeface="+mn-ea"/>
                <a:sym typeface="+mn-lt"/>
              </a:rPr>
              <a:t>FLASE</a:t>
            </a:r>
            <a:r>
              <a:rPr lang="en-US" altLang="zh-CN" sz="26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600" dirty="0">
                <a:latin typeface="微软雅黑" panose="00000500000000000000" pitchFamily="34" charset="-122"/>
                <a:ea typeface="微软雅黑" panose="00000500000000000000" pitchFamily="34" charset="-122"/>
                <a:cs typeface="+mn-ea"/>
                <a:sym typeface="+mn-lt"/>
              </a:rPr>
              <a:t>，即访存阶段和写回阶段的指令都不对</a:t>
            </a:r>
            <a:r>
              <a:rPr lang="en-US" altLang="zh-CN" sz="2600" dirty="0">
                <a:latin typeface="微软雅黑" panose="00000500000000000000" pitchFamily="34" charset="-122"/>
                <a:ea typeface="微软雅黑" panose="00000500000000000000" pitchFamily="34" charset="-122"/>
                <a:cs typeface="+mn-ea"/>
                <a:sym typeface="+mn-lt"/>
              </a:rPr>
              <a:t>HILO</a:t>
            </a:r>
            <a:r>
              <a:rPr lang="zh-CN" altLang="en-US" sz="2600" dirty="0">
                <a:latin typeface="微软雅黑" panose="00000500000000000000" pitchFamily="34" charset="-122"/>
                <a:ea typeface="微软雅黑" panose="00000500000000000000" pitchFamily="34" charset="-122"/>
                <a:cs typeface="+mn-ea"/>
                <a:sym typeface="+mn-lt"/>
              </a:rPr>
              <a:t>寄存器进行写操作，则多路选择器选择</a:t>
            </a:r>
            <a:r>
              <a:rPr lang="zh-CN" altLang="en-US" sz="2600" dirty="0">
                <a:solidFill>
                  <a:srgbClr val="7030A0"/>
                </a:solidFill>
                <a:latin typeface="微软雅黑" panose="00000500000000000000" pitchFamily="34" charset="-122"/>
                <a:ea typeface="微软雅黑" panose="00000500000000000000" pitchFamily="34" charset="-122"/>
                <a:cs typeface="+mn-ea"/>
                <a:sym typeface="+mn-lt"/>
              </a:rPr>
              <a:t>当前</a:t>
            </a:r>
            <a:r>
              <a:rPr lang="en-US" altLang="zh-CN" sz="2600" dirty="0">
                <a:solidFill>
                  <a:srgbClr val="7030A0"/>
                </a:solidFill>
                <a:latin typeface="微软雅黑" panose="00000500000000000000" pitchFamily="34" charset="-122"/>
                <a:ea typeface="微软雅黑" panose="00000500000000000000" pitchFamily="34" charset="-122"/>
                <a:cs typeface="+mn-ea"/>
                <a:sym typeface="+mn-lt"/>
              </a:rPr>
              <a:t>HILO</a:t>
            </a:r>
            <a:r>
              <a:rPr lang="zh-CN" altLang="en-US" sz="2600" dirty="0">
                <a:solidFill>
                  <a:srgbClr val="7030A0"/>
                </a:solidFill>
                <a:latin typeface="微软雅黑" panose="00000500000000000000" pitchFamily="34" charset="-122"/>
                <a:ea typeface="微软雅黑" panose="00000500000000000000" pitchFamily="34" charset="-122"/>
                <a:cs typeface="+mn-ea"/>
                <a:sym typeface="+mn-lt"/>
              </a:rPr>
              <a:t>寄存器</a:t>
            </a:r>
            <a:r>
              <a:rPr lang="zh-CN" altLang="en-US" sz="2600" dirty="0">
                <a:latin typeface="微软雅黑" panose="00000500000000000000" pitchFamily="34" charset="-122"/>
                <a:ea typeface="微软雅黑" panose="00000500000000000000" pitchFamily="34" charset="-122"/>
                <a:cs typeface="+mn-ea"/>
                <a:sym typeface="+mn-lt"/>
              </a:rPr>
              <a:t>的值作为最新值。</a:t>
            </a:r>
            <a:endParaRPr lang="zh-CN" altLang="en-US" sz="26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5551121" cy="725685"/>
            <a:chOff x="599618" y="278221"/>
            <a:chExt cx="5466908" cy="754137"/>
          </a:xfrm>
        </p:grpSpPr>
        <p:sp>
          <p:nvSpPr>
            <p:cNvPr id="21" name="矩形 20"/>
            <p:cNvSpPr/>
            <p:nvPr/>
          </p:nvSpPr>
          <p:spPr>
            <a:xfrm>
              <a:off x="599618" y="712514"/>
              <a:ext cx="5412997" cy="31984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Issue 1</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Selection of Multiple Forward Data</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869042" cy="543734"/>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难点</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：多组转发数据的选择</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p:cNvSpPr txBox="1"/>
          <p:nvPr/>
        </p:nvSpPr>
        <p:spPr>
          <a:xfrm>
            <a:off x="2505695" y="1662547"/>
            <a:ext cx="6840187" cy="3318409"/>
          </a:xfrm>
          <a:prstGeom prst="rect">
            <a:avLst/>
          </a:prstGeom>
          <a:noFill/>
        </p:spPr>
        <p:txBody>
          <a:bodyPr wrap="square" rtlCol="0">
            <a:spAutoFit/>
          </a:bodyPr>
          <a:lstStyle/>
          <a:p>
            <a:pPr>
              <a:lnSpc>
                <a:spcPct val="150000"/>
              </a:lnSpc>
            </a:pPr>
            <a:r>
              <a:rPr lang="en-US" altLang="zh-CN" sz="3600" dirty="0">
                <a:latin typeface="微软雅黑" panose="00000500000000000000" pitchFamily="34" charset="-122"/>
                <a:ea typeface="微软雅黑" panose="00000500000000000000" pitchFamily="34" charset="-122"/>
              </a:rPr>
              <a:t>i1:   add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t0</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i2</a:t>
            </a:r>
            <a:r>
              <a:rPr lang="en-US" altLang="zh-CN" sz="3600" dirty="0">
                <a:latin typeface="微软雅黑" panose="00000500000000000000" pitchFamily="34" charset="-122"/>
                <a:ea typeface="微软雅黑" panose="00000500000000000000" pitchFamily="34" charset="-122"/>
              </a:rPr>
              <a:t>:   add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t1</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i3</a:t>
            </a:r>
            <a:r>
              <a:rPr lang="en-US" altLang="zh-CN" sz="3600" dirty="0">
                <a:latin typeface="微软雅黑" panose="00000500000000000000" pitchFamily="34" charset="-122"/>
                <a:ea typeface="微软雅黑" panose="00000500000000000000" pitchFamily="34" charset="-122"/>
              </a:rPr>
              <a:t>:   add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t2</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i4</a:t>
            </a:r>
            <a:r>
              <a:rPr lang="en-US" altLang="zh-CN" sz="3600" dirty="0">
                <a:latin typeface="微软雅黑" panose="00000500000000000000" pitchFamily="34" charset="-122"/>
                <a:ea typeface="微软雅黑" panose="00000500000000000000" pitchFamily="34" charset="-122"/>
              </a:rPr>
              <a:t>:   add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t3</a:t>
            </a:r>
            <a:r>
              <a:rPr lang="en-US" altLang="zh-CN" sz="3600" dirty="0">
                <a:latin typeface="微软雅黑" panose="00000500000000000000" pitchFamily="34" charset="-122"/>
                <a:ea typeface="微软雅黑" panose="00000500000000000000" pitchFamily="34" charset="-122"/>
              </a:rPr>
              <a:t>  </a:t>
            </a:r>
            <a:endParaRPr lang="zh-CN" altLang="en-US" sz="3600" dirty="0">
              <a:latin typeface="微软雅黑" panose="00000500000000000000" pitchFamily="34" charset="-122"/>
              <a:ea typeface="微软雅黑" panose="00000500000000000000" pitchFamily="34" charset="-122"/>
            </a:endParaRPr>
          </a:p>
        </p:txBody>
      </p:sp>
      <p:grpSp>
        <p:nvGrpSpPr>
          <p:cNvPr id="36" name="组合 35"/>
          <p:cNvGrpSpPr/>
          <p:nvPr/>
        </p:nvGrpSpPr>
        <p:grpSpPr>
          <a:xfrm>
            <a:off x="8526486" y="2113808"/>
            <a:ext cx="1840675" cy="2755069"/>
            <a:chOff x="7125195" y="2113808"/>
            <a:chExt cx="1840675" cy="2755069"/>
          </a:xfrm>
        </p:grpSpPr>
        <p:cxnSp>
          <p:nvCxnSpPr>
            <p:cNvPr id="14" name="直接连接符 13"/>
            <p:cNvCxnSpPr/>
            <p:nvPr/>
          </p:nvCxnSpPr>
          <p:spPr>
            <a:xfrm>
              <a:off x="7125195" y="2113808"/>
              <a:ext cx="1840675"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8965870" y="2113808"/>
              <a:ext cx="0" cy="2755069"/>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125195" y="4868877"/>
              <a:ext cx="1840675"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8526486" y="2956956"/>
            <a:ext cx="1389413" cy="1721921"/>
            <a:chOff x="7125195" y="2956956"/>
            <a:chExt cx="1389413" cy="1721921"/>
          </a:xfrm>
        </p:grpSpPr>
        <p:cxnSp>
          <p:nvCxnSpPr>
            <p:cNvPr id="24" name="直接连接符 23"/>
            <p:cNvCxnSpPr/>
            <p:nvPr/>
          </p:nvCxnSpPr>
          <p:spPr>
            <a:xfrm>
              <a:off x="7125195" y="2956957"/>
              <a:ext cx="13894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7125195" y="4678877"/>
              <a:ext cx="1389413"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514608" y="2956956"/>
              <a:ext cx="0" cy="172192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8" name="组合 37"/>
          <p:cNvGrpSpPr/>
          <p:nvPr/>
        </p:nvGrpSpPr>
        <p:grpSpPr>
          <a:xfrm>
            <a:off x="8526486" y="3764479"/>
            <a:ext cx="950026" cy="700644"/>
            <a:chOff x="7125195" y="3764479"/>
            <a:chExt cx="950026" cy="700644"/>
          </a:xfrm>
        </p:grpSpPr>
        <p:cxnSp>
          <p:nvCxnSpPr>
            <p:cNvPr id="30" name="直接连接符 29"/>
            <p:cNvCxnSpPr/>
            <p:nvPr/>
          </p:nvCxnSpPr>
          <p:spPr>
            <a:xfrm>
              <a:off x="7125195" y="3764479"/>
              <a:ext cx="950026"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125195" y="4465123"/>
              <a:ext cx="950026" cy="0"/>
            </a:xfrm>
            <a:prstGeom prst="line">
              <a:avLst/>
            </a:prstGeom>
            <a:ln w="38100">
              <a:solidFill>
                <a:schemeClr val="accent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8075221" y="3764479"/>
              <a:ext cx="0" cy="70064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39" name="文本框 38"/>
          <p:cNvSpPr txBox="1"/>
          <p:nvPr/>
        </p:nvSpPr>
        <p:spPr>
          <a:xfrm>
            <a:off x="8496803" y="1408375"/>
            <a:ext cx="1456699"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写回相关</a:t>
            </a:r>
            <a:endParaRPr lang="zh-CN" altLang="en-US" sz="1600" b="1" dirty="0">
              <a:solidFill>
                <a:srgbClr val="FF0066"/>
              </a:solidFill>
            </a:endParaRPr>
          </a:p>
        </p:txBody>
      </p:sp>
      <p:sp>
        <p:nvSpPr>
          <p:cNvPr id="41" name="文本框 40"/>
          <p:cNvSpPr txBox="1"/>
          <p:nvPr/>
        </p:nvSpPr>
        <p:spPr>
          <a:xfrm>
            <a:off x="8449303" y="2232101"/>
            <a:ext cx="1492322"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访存相关</a:t>
            </a:r>
            <a:endParaRPr lang="zh-CN" altLang="en-US" sz="1600" b="1" dirty="0">
              <a:solidFill>
                <a:srgbClr val="FF0066"/>
              </a:solidFill>
            </a:endParaRPr>
          </a:p>
        </p:txBody>
      </p:sp>
      <p:sp>
        <p:nvSpPr>
          <p:cNvPr id="42" name="文本框 41"/>
          <p:cNvSpPr txBox="1"/>
          <p:nvPr/>
        </p:nvSpPr>
        <p:spPr>
          <a:xfrm>
            <a:off x="8459198" y="3061395"/>
            <a:ext cx="1456699" cy="707886"/>
          </a:xfrm>
          <a:prstGeom prst="rect">
            <a:avLst/>
          </a:prstGeom>
          <a:noFill/>
        </p:spPr>
        <p:txBody>
          <a:bodyPr wrap="square" rtlCol="0">
            <a:spAutoFit/>
          </a:bodyPr>
          <a:lstStyle/>
          <a:p>
            <a:pPr algn="ctr"/>
            <a:r>
              <a:rPr lang="zh-CN" altLang="en-US" sz="2000" b="1" dirty="0">
                <a:solidFill>
                  <a:srgbClr val="FF0066"/>
                </a:solidFill>
              </a:rPr>
              <a:t>译码</a:t>
            </a:r>
            <a:r>
              <a:rPr lang="en-US" altLang="zh-CN" sz="2000" b="1" dirty="0">
                <a:solidFill>
                  <a:srgbClr val="FF0066"/>
                </a:solidFill>
              </a:rPr>
              <a:t>-</a:t>
            </a:r>
            <a:r>
              <a:rPr lang="zh-CN" altLang="en-US" sz="2000" b="1" dirty="0">
                <a:solidFill>
                  <a:srgbClr val="FF0066"/>
                </a:solidFill>
              </a:rPr>
              <a:t>执行相关</a:t>
            </a:r>
            <a:endParaRPr lang="zh-CN" altLang="en-US" sz="1600" b="1" dirty="0">
              <a:solidFill>
                <a:srgbClr val="FF0066"/>
              </a:solidFill>
            </a:endParaRPr>
          </a:p>
        </p:txBody>
      </p:sp>
      <p:sp>
        <p:nvSpPr>
          <p:cNvPr id="43" name="星形: 五角 42"/>
          <p:cNvSpPr/>
          <p:nvPr/>
        </p:nvSpPr>
        <p:spPr>
          <a:xfrm>
            <a:off x="1840677" y="3521035"/>
            <a:ext cx="475013" cy="486888"/>
          </a:xfrm>
          <a:prstGeom prst="star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p:cNvSpPr txBox="1"/>
          <p:nvPr/>
        </p:nvSpPr>
        <p:spPr>
          <a:xfrm>
            <a:off x="3027402" y="5338119"/>
            <a:ext cx="6153665" cy="461665"/>
          </a:xfrm>
          <a:prstGeom prst="rect">
            <a:avLst/>
          </a:prstGeom>
          <a:noFill/>
        </p:spPr>
        <p:txBody>
          <a:bodyPr wrap="square" rtlCol="0">
            <a:spAutoFit/>
          </a:bodyPr>
          <a:lstStyle/>
          <a:p>
            <a:pPr algn="ctr"/>
            <a:r>
              <a:rPr lang="zh-CN" altLang="en-US" sz="2400" b="1" dirty="0">
                <a:solidFill>
                  <a:srgbClr val="7030A0"/>
                </a:solidFill>
                <a:latin typeface="微软雅黑" panose="00000500000000000000" pitchFamily="34" charset="-122"/>
                <a:ea typeface="微软雅黑" panose="00000500000000000000" pitchFamily="34" charset="-122"/>
              </a:rPr>
              <a:t>优先级：执行阶段 </a:t>
            </a:r>
            <a:r>
              <a:rPr lang="en-US" altLang="zh-CN" sz="2400" b="1" dirty="0">
                <a:solidFill>
                  <a:srgbClr val="7030A0"/>
                </a:solidFill>
                <a:latin typeface="微软雅黑" panose="00000500000000000000" pitchFamily="34" charset="-122"/>
                <a:ea typeface="微软雅黑" panose="00000500000000000000" pitchFamily="34" charset="-122"/>
              </a:rPr>
              <a:t>&gt; </a:t>
            </a:r>
            <a:r>
              <a:rPr lang="zh-CN" altLang="en-US" sz="2400" b="1" dirty="0">
                <a:solidFill>
                  <a:srgbClr val="7030A0"/>
                </a:solidFill>
                <a:latin typeface="微软雅黑" panose="00000500000000000000" pitchFamily="34" charset="-122"/>
                <a:ea typeface="微软雅黑" panose="00000500000000000000" pitchFamily="34" charset="-122"/>
              </a:rPr>
              <a:t>访存阶段 </a:t>
            </a:r>
            <a:r>
              <a:rPr lang="en-US" altLang="zh-CN" sz="2400" b="1" dirty="0">
                <a:solidFill>
                  <a:srgbClr val="7030A0"/>
                </a:solidFill>
                <a:latin typeface="微软雅黑" panose="00000500000000000000" pitchFamily="34" charset="-122"/>
                <a:ea typeface="微软雅黑" panose="00000500000000000000" pitchFamily="34" charset="-122"/>
              </a:rPr>
              <a:t>&gt; </a:t>
            </a:r>
            <a:r>
              <a:rPr lang="zh-CN" altLang="en-US" sz="2400" b="1" dirty="0">
                <a:solidFill>
                  <a:srgbClr val="7030A0"/>
                </a:solidFill>
                <a:latin typeface="微软雅黑" panose="00000500000000000000" pitchFamily="34" charset="-122"/>
                <a:ea typeface="微软雅黑" panose="00000500000000000000" pitchFamily="34" charset="-122"/>
              </a:rPr>
              <a:t>写回阶段</a:t>
            </a:r>
            <a:endParaRPr lang="zh-CN" altLang="en-US" sz="2400" b="1" dirty="0">
              <a:solidFill>
                <a:srgbClr val="7030A0"/>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blinds(horizontal)">
                                      <p:cBhvr>
                                        <p:cTn id="7" dur="500"/>
                                        <p:tgtEl>
                                          <p:spTgt spid="3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blinds(horizontal)">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blinds(horizontal)">
                                      <p:cBhvr>
                                        <p:cTn id="15" dur="500"/>
                                        <p:tgtEl>
                                          <p:spTgt spid="41"/>
                                        </p:tgtEl>
                                      </p:cBhvr>
                                    </p:animEffect>
                                  </p:childTnLst>
                                </p:cTn>
                              </p:par>
                              <p:par>
                                <p:cTn id="16" presetID="3" presetClass="entr" presetSubtype="10" fill="hold"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blinds(horizontal)">
                                      <p:cBhvr>
                                        <p:cTn id="18" dur="500"/>
                                        <p:tgtEl>
                                          <p:spTgt spid="3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blinds(horizontal)">
                                      <p:cBhvr>
                                        <p:cTn id="23" dur="500"/>
                                        <p:tgtEl>
                                          <p:spTgt spid="42"/>
                                        </p:tgtEl>
                                      </p:cBhvr>
                                    </p:animEffect>
                                  </p:childTnLst>
                                </p:cTn>
                              </p:par>
                              <p:par>
                                <p:cTn id="24" presetID="3" presetClass="entr" presetSubtype="1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blinds(horizontal)">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blinds(horizontal)">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blinds(horizontal)">
                                      <p:cBhvr>
                                        <p:cTn id="3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1" grpId="0"/>
      <p:bldP spid="42" grpId="0"/>
      <p:bldP spid="43" grpId="0" animBg="1"/>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984737" cy="725685"/>
            <a:chOff x="599618" y="278221"/>
            <a:chExt cx="3924286" cy="754137"/>
          </a:xfrm>
        </p:grpSpPr>
        <p:sp>
          <p:nvSpPr>
            <p:cNvPr id="21" name="矩形 20"/>
            <p:cNvSpPr/>
            <p:nvPr/>
          </p:nvSpPr>
          <p:spPr>
            <a:xfrm>
              <a:off x="599618" y="712514"/>
              <a:ext cx="3924286" cy="319844"/>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Issue 2</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005562" cy="543734"/>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难点</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5" name="图片 24"/>
          <p:cNvPicPr>
            <a:picLocks noChangeAspect="1"/>
          </p:cNvPicPr>
          <p:nvPr/>
        </p:nvPicPr>
        <p:blipFill>
          <a:blip r:embed="rId1"/>
          <a:stretch>
            <a:fillRect/>
          </a:stretch>
        </p:blipFill>
        <p:spPr>
          <a:xfrm>
            <a:off x="609284" y="1664864"/>
            <a:ext cx="10970392" cy="30307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控制相关</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流水线中的指令相关</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342987" cy="742071"/>
            <a:chOff x="599618" y="278221"/>
            <a:chExt cx="3342987" cy="742070"/>
          </a:xfrm>
        </p:grpSpPr>
        <p:sp>
          <p:nvSpPr>
            <p:cNvPr id="21" name="矩形 20"/>
            <p:cNvSpPr/>
            <p:nvPr/>
          </p:nvSpPr>
          <p:spPr>
            <a:xfrm>
              <a:off x="599618" y="712514"/>
              <a:ext cx="334298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Control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控制相关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292571"/>
            <a:ext cx="10034649" cy="518686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控制相关是一种由转移指令引起的相关</a:t>
            </a:r>
            <a:r>
              <a:rPr lang="zh-CN" altLang="en-US" sz="2800" dirty="0">
                <a:latin typeface="微软雅黑" panose="00000500000000000000" pitchFamily="34" charset="-122"/>
                <a:ea typeface="微软雅黑" panose="00000500000000000000" pitchFamily="34" charset="-122"/>
                <a:cs typeface="+mn-ea"/>
                <a:sym typeface="+mn-lt"/>
              </a:rPr>
              <a:t>。当执行转移指令时，依据对转移条件的判断，处理器可能会顺序取下一条指令（即</a:t>
            </a:r>
            <a:r>
              <a:rPr lang="en-US" altLang="zh-CN" sz="2800" dirty="0">
                <a:latin typeface="微软雅黑" panose="00000500000000000000" pitchFamily="34" charset="-122"/>
                <a:ea typeface="微软雅黑" panose="00000500000000000000" pitchFamily="34" charset="-122"/>
                <a:cs typeface="+mn-ea"/>
                <a:sym typeface="+mn-lt"/>
              </a:rPr>
              <a:t>PC = PC + 4</a:t>
            </a:r>
            <a:r>
              <a:rPr lang="zh-CN" altLang="en-US" sz="2800" dirty="0">
                <a:latin typeface="微软雅黑" panose="00000500000000000000" pitchFamily="34" charset="-122"/>
                <a:ea typeface="微软雅黑" panose="00000500000000000000" pitchFamily="34" charset="-122"/>
                <a:cs typeface="+mn-ea"/>
                <a:sym typeface="+mn-lt"/>
              </a:rPr>
              <a:t>）；也可能会转移到新的目标地址取指令（即</a:t>
            </a:r>
            <a:r>
              <a:rPr lang="en-US" altLang="zh-CN" sz="2800" dirty="0">
                <a:latin typeface="微软雅黑" panose="00000500000000000000" pitchFamily="34" charset="-122"/>
                <a:ea typeface="微软雅黑" panose="00000500000000000000" pitchFamily="34" charset="-122"/>
                <a:cs typeface="+mn-ea"/>
                <a:sym typeface="+mn-lt"/>
              </a:rPr>
              <a:t>PC = </a:t>
            </a:r>
            <a:r>
              <a:rPr lang="en-US" altLang="zh-CN" sz="2800" dirty="0" err="1">
                <a:latin typeface="微软雅黑" panose="00000500000000000000" pitchFamily="34" charset="-122"/>
                <a:ea typeface="微软雅黑" panose="00000500000000000000" pitchFamily="34" charset="-122"/>
                <a:cs typeface="+mn-ea"/>
                <a:sym typeface="+mn-lt"/>
              </a:rPr>
              <a:t>target_addr</a:t>
            </a:r>
            <a:r>
              <a:rPr lang="zh-CN" altLang="en-US" sz="2800" dirty="0">
                <a:latin typeface="微软雅黑" panose="00000500000000000000" pitchFamily="34" charset="-122"/>
                <a:ea typeface="微软雅黑" panose="00000500000000000000" pitchFamily="34" charset="-122"/>
                <a:cs typeface="+mn-ea"/>
                <a:sym typeface="+mn-lt"/>
              </a:rPr>
              <a:t>）。由于微处理器每个时钟周期都会顺序取出一条指令，则在转移发生之前，转移指令之后的若干条指令已经被取到流水线中。此时，如果发生转移，则将造成转移指令之后进入流水线的那些指令是不应该被执行的，从而使程序运行发生错误。</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342987" cy="742071"/>
            <a:chOff x="599618" y="278221"/>
            <a:chExt cx="3342987" cy="742070"/>
          </a:xfrm>
        </p:grpSpPr>
        <p:sp>
          <p:nvSpPr>
            <p:cNvPr id="21" name="矩形 20"/>
            <p:cNvSpPr/>
            <p:nvPr/>
          </p:nvSpPr>
          <p:spPr>
            <a:xfrm>
              <a:off x="599618" y="712514"/>
              <a:ext cx="334298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Control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控制相关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992579" y="1500023"/>
            <a:ext cx="10243351"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控制冒险的解决办法</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1" y="278225"/>
            <a:ext cx="4977231" cy="753947"/>
            <a:chOff x="575869" y="278221"/>
            <a:chExt cx="4977231" cy="753946"/>
          </a:xfrm>
        </p:grpSpPr>
        <p:sp>
          <p:nvSpPr>
            <p:cNvPr id="21" name="矩形 20"/>
            <p:cNvSpPr/>
            <p:nvPr/>
          </p:nvSpPr>
          <p:spPr>
            <a:xfrm>
              <a:off x="575869" y="724390"/>
              <a:ext cx="425738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1:</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 </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Halt/Flush Pipeline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355616"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：暂停</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排空流水线</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7" name="文本框 6"/>
          <p:cNvSpPr txBox="1"/>
          <p:nvPr/>
        </p:nvSpPr>
        <p:spPr>
          <a:xfrm>
            <a:off x="599621" y="5619186"/>
            <a:ext cx="10990695" cy="458908"/>
          </a:xfrm>
          <a:prstGeom prst="rect">
            <a:avLst/>
          </a:prstGeom>
          <a:noFill/>
        </p:spPr>
        <p:txBody>
          <a:bodyPr wrap="square" rtlCol="0">
            <a:spAutoFit/>
          </a:bodyPr>
          <a:lstStyle/>
          <a:p>
            <a:pPr>
              <a:lnSpc>
                <a:spcPct val="150000"/>
              </a:lnSpc>
            </a:pPr>
            <a:r>
              <a:rPr lang="zh-CN" altLang="en-US" dirty="0">
                <a:solidFill>
                  <a:srgbClr val="0066FF"/>
                </a:solidFill>
                <a:latin typeface="微软雅黑" panose="00000500000000000000" pitchFamily="34" charset="-122"/>
                <a:ea typeface="微软雅黑" panose="00000500000000000000" pitchFamily="34" charset="-122"/>
              </a:rPr>
              <a:t>存在的问题：带来两个时钟周期的浪费，降低了流水线的性能，特别是流水线深度越深，造成的影响越明显</a:t>
            </a:r>
            <a:endParaRPr lang="zh-CN" altLang="en-US" dirty="0">
              <a:solidFill>
                <a:srgbClr val="0066FF"/>
              </a:solidFill>
              <a:latin typeface="微软雅黑" panose="00000500000000000000" pitchFamily="34" charset="-122"/>
              <a:ea typeface="微软雅黑" panose="00000500000000000000" pitchFamily="34" charset="-122"/>
            </a:endParaRPr>
          </a:p>
        </p:txBody>
      </p:sp>
      <p:pic>
        <p:nvPicPr>
          <p:cNvPr id="8" name="图片 7"/>
          <p:cNvPicPr>
            <a:picLocks noChangeAspect="1"/>
          </p:cNvPicPr>
          <p:nvPr/>
        </p:nvPicPr>
        <p:blipFill>
          <a:blip r:embed="rId1"/>
          <a:stretch>
            <a:fillRect/>
          </a:stretch>
        </p:blipFill>
        <p:spPr>
          <a:xfrm>
            <a:off x="1199005" y="1713778"/>
            <a:ext cx="9762470"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1" y="278225"/>
            <a:ext cx="5944098" cy="753947"/>
            <a:chOff x="575869" y="278221"/>
            <a:chExt cx="5944098" cy="753946"/>
          </a:xfrm>
        </p:grpSpPr>
        <p:sp>
          <p:nvSpPr>
            <p:cNvPr id="21" name="矩形 20"/>
            <p:cNvSpPr/>
            <p:nvPr/>
          </p:nvSpPr>
          <p:spPr>
            <a:xfrm>
              <a:off x="575869" y="724390"/>
              <a:ext cx="562304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2: Branch Decision in Decode Stage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5322483"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：译码阶段判断分支条件</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9" name="文本框 8"/>
          <p:cNvSpPr txBox="1"/>
          <p:nvPr/>
        </p:nvSpPr>
        <p:spPr>
          <a:xfrm>
            <a:off x="517581" y="5690441"/>
            <a:ext cx="11162581" cy="369332"/>
          </a:xfrm>
          <a:prstGeom prst="rect">
            <a:avLst/>
          </a:prstGeom>
          <a:noFill/>
        </p:spPr>
        <p:txBody>
          <a:bodyPr wrap="square" rtlCol="0">
            <a:spAutoFit/>
          </a:bodyPr>
          <a:lstStyle/>
          <a:p>
            <a:r>
              <a:rPr lang="zh-CN" altLang="en-US" dirty="0">
                <a:solidFill>
                  <a:srgbClr val="0066FF"/>
                </a:solidFill>
                <a:latin typeface="微软雅黑" panose="00000500000000000000" pitchFamily="34" charset="-122"/>
                <a:ea typeface="微软雅黑" panose="00000500000000000000" pitchFamily="34" charset="-122"/>
              </a:rPr>
              <a:t>存在的问题：仍然会造成</a:t>
            </a:r>
            <a:r>
              <a:rPr lang="en-US" altLang="zh-CN" dirty="0">
                <a:solidFill>
                  <a:srgbClr val="0066FF"/>
                </a:solidFill>
                <a:latin typeface="微软雅黑" panose="00000500000000000000" pitchFamily="34" charset="-122"/>
                <a:ea typeface="微软雅黑" panose="00000500000000000000" pitchFamily="34" charset="-122"/>
              </a:rPr>
              <a:t>1</a:t>
            </a:r>
            <a:r>
              <a:rPr lang="zh-CN" altLang="en-US" dirty="0">
                <a:solidFill>
                  <a:srgbClr val="0066FF"/>
                </a:solidFill>
                <a:latin typeface="微软雅黑" panose="00000500000000000000" pitchFamily="34" charset="-122"/>
                <a:ea typeface="微软雅黑" panose="00000500000000000000" pitchFamily="34" charset="-122"/>
              </a:rPr>
              <a:t>个时钟周期的浪费，能否进一步减少由于控制相关给流水线性能带来的负面影响呢？</a:t>
            </a:r>
            <a:endParaRPr lang="zh-CN" altLang="en-US" dirty="0">
              <a:solidFill>
                <a:srgbClr val="0066FF"/>
              </a:solidFill>
              <a:latin typeface="微软雅黑" panose="00000500000000000000" pitchFamily="34" charset="-122"/>
              <a:ea typeface="微软雅黑" panose="00000500000000000000" pitchFamily="34" charset="-122"/>
            </a:endParaRPr>
          </a:p>
        </p:txBody>
      </p:sp>
      <p:pic>
        <p:nvPicPr>
          <p:cNvPr id="10" name="图片 9"/>
          <p:cNvPicPr>
            <a:picLocks noChangeAspect="1"/>
          </p:cNvPicPr>
          <p:nvPr/>
        </p:nvPicPr>
        <p:blipFill>
          <a:blip r:embed="rId1"/>
          <a:stretch>
            <a:fillRect/>
          </a:stretch>
        </p:blipFill>
        <p:spPr>
          <a:xfrm>
            <a:off x="1217603" y="1642528"/>
            <a:ext cx="9762470" cy="39498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734874" cy="742071"/>
            <a:chOff x="599619" y="278221"/>
            <a:chExt cx="3734874" cy="742070"/>
          </a:xfrm>
        </p:grpSpPr>
        <p:sp>
          <p:nvSpPr>
            <p:cNvPr id="21" name="矩形 20"/>
            <p:cNvSpPr/>
            <p:nvPr/>
          </p:nvSpPr>
          <p:spPr>
            <a:xfrm>
              <a:off x="599619" y="712514"/>
              <a:ext cx="373487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3: Delay Branch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3</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：延迟转移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83773" y="1518202"/>
            <a:ext cx="10628415" cy="4201984"/>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这是一种通过</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编译器辅助</a:t>
            </a:r>
            <a:r>
              <a:rPr lang="zh-CN" altLang="en-US" sz="2800" dirty="0">
                <a:latin typeface="微软雅黑" panose="00000500000000000000" pitchFamily="34" charset="-122"/>
                <a:ea typeface="微软雅黑" panose="00000500000000000000" pitchFamily="34" charset="-122"/>
                <a:cs typeface="+mn-ea"/>
                <a:sym typeface="+mn-lt"/>
              </a:rPr>
              <a:t>的流水线优化技术。</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延迟转移规定转移指令（第</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条）的后续一条指令（第</a:t>
            </a:r>
            <a:r>
              <a:rPr lang="en-US" altLang="zh-CN" sz="2800" dirty="0" err="1">
                <a:latin typeface="微软雅黑" panose="00000500000000000000" pitchFamily="34" charset="-122"/>
                <a:ea typeface="微软雅黑" panose="00000500000000000000" pitchFamily="34" charset="-122"/>
                <a:cs typeface="+mn-ea"/>
                <a:sym typeface="+mn-lt"/>
              </a:rPr>
              <a:t>i+1</a:t>
            </a:r>
            <a:r>
              <a:rPr lang="zh-CN" altLang="en-US" sz="2800" dirty="0">
                <a:latin typeface="微软雅黑" panose="00000500000000000000" pitchFamily="34" charset="-122"/>
                <a:ea typeface="微软雅黑" panose="00000500000000000000" pitchFamily="34" charset="-122"/>
                <a:cs typeface="+mn-ea"/>
                <a:sym typeface="+mn-lt"/>
              </a:rPr>
              <a:t>条）所在的位置称为“</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分支延迟槽</a:t>
            </a:r>
            <a:r>
              <a:rPr lang="zh-CN" altLang="en-US" sz="2800" dirty="0">
                <a:latin typeface="微软雅黑" panose="00000500000000000000" pitchFamily="34" charset="-122"/>
                <a:ea typeface="微软雅黑" panose="00000500000000000000" pitchFamily="34" charset="-122"/>
                <a:cs typeface="+mn-ea"/>
                <a:sym typeface="+mn-lt"/>
              </a:rPr>
              <a:t>”，简称“</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延迟槽</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delay slot</a:t>
            </a:r>
            <a:r>
              <a:rPr lang="zh-CN" altLang="en-US" sz="2800" dirty="0">
                <a:latin typeface="微软雅黑" panose="00000500000000000000" pitchFamily="34" charset="-122"/>
                <a:ea typeface="微软雅黑" panose="00000500000000000000" pitchFamily="34" charset="-122"/>
                <a:cs typeface="+mn-ea"/>
                <a:sym typeface="+mn-lt"/>
              </a:rPr>
              <a:t>）”。编译器在进行指令调度的时候，选择某条指令位于延迟槽中，使得无论转移成功与否流水线都会执行这条指令。</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这条位于延迟槽中的指令被称为“</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延迟指令</a:t>
            </a:r>
            <a:r>
              <a:rPr lang="zh-CN" altLang="en-US" sz="2800" dirty="0">
                <a:latin typeface="微软雅黑" panose="00000500000000000000" pitchFamily="34" charset="-122"/>
                <a:ea typeface="微软雅黑" panose="00000500000000000000" pitchFamily="34" charset="-122"/>
                <a:cs typeface="+mn-ea"/>
                <a:sym typeface="+mn-lt"/>
              </a:rPr>
              <a:t>”。</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pic>
        <p:nvPicPr>
          <p:cNvPr id="7" name="图片 6"/>
          <p:cNvPicPr>
            <a:picLocks noChangeAspect="1"/>
          </p:cNvPicPr>
          <p:nvPr/>
        </p:nvPicPr>
        <p:blipFill>
          <a:blip r:embed="rId1"/>
          <a:stretch>
            <a:fillRect/>
          </a:stretch>
        </p:blipFill>
        <p:spPr>
          <a:xfrm>
            <a:off x="354393" y="1324044"/>
            <a:ext cx="11483214" cy="3497400"/>
          </a:xfrm>
          <a:prstGeom prst="rect">
            <a:avLst/>
          </a:prstGeom>
        </p:spPr>
      </p:pic>
      <p:sp>
        <p:nvSpPr>
          <p:cNvPr id="8" name="文本框 7"/>
          <p:cNvSpPr txBox="1"/>
          <p:nvPr/>
        </p:nvSpPr>
        <p:spPr>
          <a:xfrm>
            <a:off x="2488557" y="5025972"/>
            <a:ext cx="2361235"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没有发生转移</a:t>
            </a:r>
            <a:endParaRPr lang="zh-CN" altLang="en-US" sz="2000" dirty="0">
              <a:latin typeface="微软雅黑" panose="00000500000000000000" pitchFamily="34" charset="-122"/>
              <a:ea typeface="微软雅黑" panose="00000500000000000000" pitchFamily="34" charset="-122"/>
            </a:endParaRPr>
          </a:p>
        </p:txBody>
      </p:sp>
      <p:sp>
        <p:nvSpPr>
          <p:cNvPr id="9" name="文本框 8"/>
          <p:cNvSpPr txBox="1"/>
          <p:nvPr/>
        </p:nvSpPr>
        <p:spPr>
          <a:xfrm>
            <a:off x="8522825" y="5025972"/>
            <a:ext cx="2361235"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发生转移</a:t>
            </a:r>
            <a:endParaRPr lang="zh-CN" altLang="en-US" sz="2000" dirty="0">
              <a:latin typeface="微软雅黑" panose="00000500000000000000" pitchFamily="34" charset="-122"/>
              <a:ea typeface="微软雅黑" panose="00000500000000000000" pitchFamily="34" charset="-122"/>
            </a:endParaRPr>
          </a:p>
        </p:txBody>
      </p:sp>
      <p:sp>
        <p:nvSpPr>
          <p:cNvPr id="10" name="文本框 9"/>
          <p:cNvSpPr txBox="1"/>
          <p:nvPr/>
        </p:nvSpPr>
        <p:spPr>
          <a:xfrm>
            <a:off x="523371" y="5750794"/>
            <a:ext cx="11162581" cy="400110"/>
          </a:xfrm>
          <a:prstGeom prst="rect">
            <a:avLst/>
          </a:prstGeom>
          <a:noFill/>
        </p:spPr>
        <p:txBody>
          <a:bodyPr wrap="square" rtlCol="0">
            <a:spAutoFit/>
          </a:bodyPr>
          <a:lstStyle/>
          <a:p>
            <a:pPr algn="ctr"/>
            <a:r>
              <a:rPr lang="zh-CN" altLang="en-US" sz="2000" dirty="0">
                <a:solidFill>
                  <a:srgbClr val="0066FF"/>
                </a:solidFill>
                <a:latin typeface="微软雅黑" panose="00000500000000000000" pitchFamily="34" charset="-122"/>
                <a:ea typeface="微软雅黑" panose="00000500000000000000" pitchFamily="34" charset="-122"/>
              </a:rPr>
              <a:t>本质上，延迟转移技术就是在逻辑上“延长”了转移指令的执行时间</a:t>
            </a:r>
            <a:endParaRPr lang="zh-CN" altLang="en-US" sz="2000" dirty="0">
              <a:solidFill>
                <a:srgbClr val="0066FF"/>
              </a:solidFill>
              <a:latin typeface="微软雅黑" panose="00000500000000000000" pitchFamily="34" charset="-122"/>
              <a:ea typeface="微软雅黑" panose="00000500000000000000" pitchFamily="34" charset="-122"/>
            </a:endParaRPr>
          </a:p>
        </p:txBody>
      </p:sp>
      <p:grpSp>
        <p:nvGrpSpPr>
          <p:cNvPr id="11" name="组合 10"/>
          <p:cNvGrpSpPr/>
          <p:nvPr/>
        </p:nvGrpSpPr>
        <p:grpSpPr>
          <a:xfrm>
            <a:off x="599621" y="278225"/>
            <a:ext cx="3734874" cy="742071"/>
            <a:chOff x="599619" y="278221"/>
            <a:chExt cx="3734874" cy="742070"/>
          </a:xfrm>
        </p:grpSpPr>
        <p:sp>
          <p:nvSpPr>
            <p:cNvPr id="12" name="矩形 11"/>
            <p:cNvSpPr/>
            <p:nvPr/>
          </p:nvSpPr>
          <p:spPr>
            <a:xfrm>
              <a:off x="599619" y="712514"/>
              <a:ext cx="3734874"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3: Delay Branch</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3</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：延迟转移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74260" cy="742072"/>
            <a:chOff x="599619" y="278221"/>
            <a:chExt cx="4174260" cy="742071"/>
          </a:xfrm>
        </p:grpSpPr>
        <p:sp>
          <p:nvSpPr>
            <p:cNvPr id="12" name="矩形 11"/>
            <p:cNvSpPr/>
            <p:nvPr/>
          </p:nvSpPr>
          <p:spPr>
            <a:xfrm>
              <a:off x="599619" y="700640"/>
              <a:ext cx="4174260" cy="319652"/>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Selection of Delay Instruction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延迟指令的选取</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4" name="TextBox 11"/>
          <p:cNvSpPr txBox="1">
            <a:spLocks noChangeArrowheads="1"/>
          </p:cNvSpPr>
          <p:nvPr/>
        </p:nvSpPr>
        <p:spPr bwMode="auto">
          <a:xfrm>
            <a:off x="1726121" y="2130558"/>
            <a:ext cx="23050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15" name="矩形 14"/>
          <p:cNvSpPr/>
          <p:nvPr/>
        </p:nvSpPr>
        <p:spPr bwMode="auto">
          <a:xfrm>
            <a:off x="1816608" y="2846521"/>
            <a:ext cx="1984375" cy="2952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0000500000000000000" pitchFamily="34" charset="-122"/>
                <a:ea typeface="微软雅黑" panose="00000500000000000000" pitchFamily="34" charset="-122"/>
              </a:rPr>
              <a:t>延迟槽</a:t>
            </a:r>
            <a:endParaRPr lang="zh-CN" altLang="en-US" dirty="0">
              <a:latin typeface="微软雅黑" panose="00000500000000000000" pitchFamily="34" charset="-122"/>
              <a:ea typeface="微软雅黑" panose="00000500000000000000" pitchFamily="34" charset="-122"/>
            </a:endParaRPr>
          </a:p>
        </p:txBody>
      </p:sp>
      <p:cxnSp>
        <p:nvCxnSpPr>
          <p:cNvPr id="16" name="直接连接符 15"/>
          <p:cNvCxnSpPr>
            <a:cxnSpLocks noChangeShapeType="1"/>
          </p:cNvCxnSpPr>
          <p:nvPr/>
        </p:nvCxnSpPr>
        <p:spPr bwMode="auto">
          <a:xfrm>
            <a:off x="3681351" y="2635383"/>
            <a:ext cx="264095"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17" name="直接连接符 16"/>
          <p:cNvCxnSpPr>
            <a:cxnSpLocks noChangeShapeType="1"/>
          </p:cNvCxnSpPr>
          <p:nvPr/>
        </p:nvCxnSpPr>
        <p:spPr bwMode="auto">
          <a:xfrm>
            <a:off x="3945446" y="2635383"/>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18" name="直接连接符 17"/>
          <p:cNvCxnSpPr>
            <a:cxnSpLocks noChangeShapeType="1"/>
          </p:cNvCxnSpPr>
          <p:nvPr/>
        </p:nvCxnSpPr>
        <p:spPr bwMode="auto">
          <a:xfrm>
            <a:off x="3513646" y="3283083"/>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19" name="TextBox 19"/>
          <p:cNvSpPr txBox="1">
            <a:spLocks noChangeArrowheads="1"/>
          </p:cNvSpPr>
          <p:nvPr/>
        </p:nvSpPr>
        <p:spPr bwMode="auto">
          <a:xfrm>
            <a:off x="1726121" y="4002221"/>
            <a:ext cx="230505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zh-CN" sz="2000" dirty="0">
              <a:latin typeface="Centaur" panose="02030504050205020304" pitchFamily="18" charset="0"/>
              <a:ea typeface="宋体" panose="02010600030101010101" pitchFamily="2"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20" name="矩形 19"/>
          <p:cNvSpPr/>
          <p:nvPr/>
        </p:nvSpPr>
        <p:spPr bwMode="auto">
          <a:xfrm>
            <a:off x="1816608" y="4719771"/>
            <a:ext cx="2167451" cy="290512"/>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endParaRPr lang="en-US" altLang="zh-CN" dirty="0">
              <a:latin typeface="微软雅黑" panose="00000500000000000000" pitchFamily="34" charset="-122"/>
              <a:ea typeface="微软雅黑" panose="00000500000000000000" pitchFamily="34" charset="-122"/>
            </a:endParaRPr>
          </a:p>
        </p:txBody>
      </p:sp>
      <p:sp>
        <p:nvSpPr>
          <p:cNvPr id="21" name="下箭头 24"/>
          <p:cNvSpPr>
            <a:spLocks noChangeArrowheads="1"/>
          </p:cNvSpPr>
          <p:nvPr/>
        </p:nvSpPr>
        <p:spPr bwMode="auto">
          <a:xfrm>
            <a:off x="2792921"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2" name="矩形 21"/>
          <p:cNvSpPr>
            <a:spLocks noChangeArrowheads="1"/>
          </p:cNvSpPr>
          <p:nvPr/>
        </p:nvSpPr>
        <p:spPr bwMode="auto">
          <a:xfrm>
            <a:off x="4928807" y="2130558"/>
            <a:ext cx="2376487"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3" name="TextBox 26"/>
          <p:cNvSpPr txBox="1">
            <a:spLocks noChangeArrowheads="1"/>
          </p:cNvSpPr>
          <p:nvPr/>
        </p:nvSpPr>
        <p:spPr bwMode="auto">
          <a:xfrm>
            <a:off x="4943094" y="2130558"/>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0000500000000000000" pitchFamily="34" charset="-122"/>
                <a:ea typeface="微软雅黑" panose="00000500000000000000" pitchFamily="34" charset="-122"/>
              </a:rPr>
              <a:t>SUB $</a:t>
            </a:r>
            <a:r>
              <a:rPr lang="en-US" altLang="zh-CN" sz="1800" dirty="0" err="1">
                <a:latin typeface="微软雅黑" panose="00000500000000000000" pitchFamily="34" charset="-122"/>
                <a:ea typeface="微软雅黑" panose="00000500000000000000" pitchFamily="34" charset="-122"/>
              </a:rPr>
              <a:t>t4</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t5</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t6</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24" name="矩形 23"/>
          <p:cNvSpPr/>
          <p:nvPr/>
        </p:nvSpPr>
        <p:spPr bwMode="auto">
          <a:xfrm>
            <a:off x="5031994" y="3106871"/>
            <a:ext cx="1984375"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0000500000000000000" pitchFamily="34" charset="-122"/>
                <a:ea typeface="微软雅黑" panose="00000500000000000000" pitchFamily="34" charset="-122"/>
              </a:rPr>
              <a:t>延迟槽</a:t>
            </a:r>
            <a:endParaRPr lang="zh-CN" altLang="en-US" dirty="0">
              <a:latin typeface="微软雅黑" panose="00000500000000000000" pitchFamily="34" charset="-122"/>
              <a:ea typeface="微软雅黑" panose="00000500000000000000" pitchFamily="34" charset="-122"/>
            </a:endParaRPr>
          </a:p>
        </p:txBody>
      </p:sp>
      <p:sp>
        <p:nvSpPr>
          <p:cNvPr id="25" name="矩形 24"/>
          <p:cNvSpPr>
            <a:spLocks noChangeArrowheads="1"/>
          </p:cNvSpPr>
          <p:nvPr/>
        </p:nvSpPr>
        <p:spPr bwMode="auto">
          <a:xfrm>
            <a:off x="1713421" y="2130558"/>
            <a:ext cx="2374900"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26" name="矩形 25"/>
          <p:cNvSpPr>
            <a:spLocks noChangeArrowheads="1"/>
          </p:cNvSpPr>
          <p:nvPr/>
        </p:nvSpPr>
        <p:spPr bwMode="auto">
          <a:xfrm>
            <a:off x="1713421" y="4002221"/>
            <a:ext cx="2374900"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cxnSp>
        <p:nvCxnSpPr>
          <p:cNvPr id="27" name="直接连接符 26"/>
          <p:cNvCxnSpPr>
            <a:cxnSpLocks noChangeShapeType="1"/>
          </p:cNvCxnSpPr>
          <p:nvPr/>
        </p:nvCxnSpPr>
        <p:spPr bwMode="auto">
          <a:xfrm>
            <a:off x="6876669" y="2922721"/>
            <a:ext cx="287338"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28" name="直接连接符 27"/>
          <p:cNvCxnSpPr>
            <a:cxnSpLocks noChangeShapeType="1"/>
          </p:cNvCxnSpPr>
          <p:nvPr/>
        </p:nvCxnSpPr>
        <p:spPr bwMode="auto">
          <a:xfrm>
            <a:off x="7164007" y="2275021"/>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29" name="直接连接符 28"/>
          <p:cNvCxnSpPr>
            <a:cxnSpLocks noChangeShapeType="1"/>
          </p:cNvCxnSpPr>
          <p:nvPr/>
        </p:nvCxnSpPr>
        <p:spPr bwMode="auto">
          <a:xfrm>
            <a:off x="6876669" y="2275021"/>
            <a:ext cx="287338"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30" name="矩形 29"/>
          <p:cNvSpPr>
            <a:spLocks noChangeArrowheads="1"/>
          </p:cNvSpPr>
          <p:nvPr/>
        </p:nvSpPr>
        <p:spPr bwMode="auto">
          <a:xfrm>
            <a:off x="4928807" y="4002221"/>
            <a:ext cx="2376487"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1" name="TextBox 36"/>
          <p:cNvSpPr txBox="1">
            <a:spLocks noChangeArrowheads="1"/>
          </p:cNvSpPr>
          <p:nvPr/>
        </p:nvSpPr>
        <p:spPr bwMode="auto">
          <a:xfrm>
            <a:off x="4943094" y="4002221"/>
            <a:ext cx="230346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en-US" altLang="zh-CN" sz="1800" dirty="0">
              <a:latin typeface="+mj-ea"/>
              <a:ea typeface="+mj-ea"/>
            </a:endParaRPr>
          </a:p>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r>
              <a:rPr lang="en-US" altLang="zh-CN" sz="1800" dirty="0">
                <a:latin typeface="微软雅黑" panose="00000500000000000000" pitchFamily="34" charset="-122"/>
                <a:ea typeface="微软雅黑" panose="00000500000000000000" pitchFamily="34" charset="-122"/>
              </a:rPr>
              <a:t> </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32" name="矩形 31"/>
          <p:cNvSpPr/>
          <p:nvPr/>
        </p:nvSpPr>
        <p:spPr bwMode="auto">
          <a:xfrm>
            <a:off x="5031994" y="4980121"/>
            <a:ext cx="2064572"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r>
              <a:rPr lang="en-US" altLang="zh-CN" dirty="0">
                <a:latin typeface="微软雅黑" panose="00000500000000000000" pitchFamily="34" charset="-122"/>
                <a:ea typeface="微软雅黑" panose="00000500000000000000" pitchFamily="34" charset="-122"/>
              </a:rPr>
              <a:t>SUB $</a:t>
            </a:r>
            <a:r>
              <a:rPr lang="en-US" altLang="zh-CN" dirty="0" err="1">
                <a:latin typeface="微软雅黑" panose="00000500000000000000" pitchFamily="34" charset="-122"/>
                <a:ea typeface="微软雅黑" panose="00000500000000000000" pitchFamily="34" charset="-122"/>
              </a:rPr>
              <a:t>t4</a:t>
            </a:r>
            <a:r>
              <a:rPr lang="en-US" altLang="zh-CN" dirty="0">
                <a:latin typeface="微软雅黑" panose="00000500000000000000" pitchFamily="34" charset="-122"/>
                <a:ea typeface="微软雅黑" panose="00000500000000000000" pitchFamily="34" charset="-122"/>
              </a:rPr>
              <a:t>, $</a:t>
            </a:r>
            <a:r>
              <a:rPr lang="en-US" altLang="zh-CN" dirty="0" err="1">
                <a:latin typeface="微软雅黑" panose="00000500000000000000" pitchFamily="34" charset="-122"/>
                <a:ea typeface="微软雅黑" panose="00000500000000000000" pitchFamily="34" charset="-122"/>
              </a:rPr>
              <a:t>t5</a:t>
            </a:r>
            <a:r>
              <a:rPr lang="en-US" altLang="zh-CN" dirty="0">
                <a:latin typeface="微软雅黑" panose="00000500000000000000" pitchFamily="34" charset="-122"/>
                <a:ea typeface="微软雅黑" panose="00000500000000000000" pitchFamily="34" charset="-122"/>
              </a:rPr>
              <a:t>, $</a:t>
            </a:r>
            <a:r>
              <a:rPr lang="en-US" altLang="zh-CN" dirty="0" err="1">
                <a:latin typeface="微软雅黑" panose="00000500000000000000" pitchFamily="34" charset="-122"/>
                <a:ea typeface="微软雅黑" panose="00000500000000000000" pitchFamily="34" charset="-122"/>
              </a:rPr>
              <a:t>t6</a:t>
            </a:r>
            <a:endParaRPr lang="en-US" altLang="zh-CN" dirty="0">
              <a:latin typeface="微软雅黑" panose="00000500000000000000" pitchFamily="34" charset="-122"/>
              <a:ea typeface="微软雅黑" panose="00000500000000000000" pitchFamily="34" charset="-122"/>
            </a:endParaRPr>
          </a:p>
        </p:txBody>
      </p:sp>
      <p:cxnSp>
        <p:nvCxnSpPr>
          <p:cNvPr id="33" name="直接连接符 32"/>
          <p:cNvCxnSpPr>
            <a:cxnSpLocks noChangeShapeType="1"/>
          </p:cNvCxnSpPr>
          <p:nvPr/>
        </p:nvCxnSpPr>
        <p:spPr bwMode="auto">
          <a:xfrm>
            <a:off x="6876669" y="4794383"/>
            <a:ext cx="287338"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34" name="直接连接符 33"/>
          <p:cNvCxnSpPr>
            <a:cxnSpLocks noChangeShapeType="1"/>
          </p:cNvCxnSpPr>
          <p:nvPr/>
        </p:nvCxnSpPr>
        <p:spPr bwMode="auto">
          <a:xfrm>
            <a:off x="7164007" y="4146683"/>
            <a:ext cx="0" cy="64770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35" name="直接连接符 34"/>
          <p:cNvCxnSpPr>
            <a:cxnSpLocks noChangeShapeType="1"/>
          </p:cNvCxnSpPr>
          <p:nvPr/>
        </p:nvCxnSpPr>
        <p:spPr bwMode="auto">
          <a:xfrm>
            <a:off x="6876669" y="4146683"/>
            <a:ext cx="287338"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36" name="下箭头 41"/>
          <p:cNvSpPr>
            <a:spLocks noChangeArrowheads="1"/>
          </p:cNvSpPr>
          <p:nvPr/>
        </p:nvSpPr>
        <p:spPr bwMode="auto">
          <a:xfrm>
            <a:off x="6008307"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7" name="矩形 36"/>
          <p:cNvSpPr>
            <a:spLocks noChangeArrowheads="1"/>
          </p:cNvSpPr>
          <p:nvPr/>
        </p:nvSpPr>
        <p:spPr bwMode="auto">
          <a:xfrm>
            <a:off x="8149984" y="2130558"/>
            <a:ext cx="2376487" cy="1439863"/>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38" name="TextBox 43"/>
          <p:cNvSpPr txBox="1">
            <a:spLocks noChangeArrowheads="1"/>
          </p:cNvSpPr>
          <p:nvPr/>
        </p:nvSpPr>
        <p:spPr bwMode="auto">
          <a:xfrm>
            <a:off x="8164271" y="2105417"/>
            <a:ext cx="2303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r>
              <a:rPr lang="en-US" altLang="zh-CN" sz="1800" dirty="0">
                <a:latin typeface="微软雅黑" panose="00000500000000000000" pitchFamily="34" charset="-122"/>
                <a:ea typeface="微软雅黑" panose="00000500000000000000" pitchFamily="34" charset="-122"/>
              </a:rPr>
              <a:t> </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39" name="矩形 38"/>
          <p:cNvSpPr/>
          <p:nvPr/>
        </p:nvSpPr>
        <p:spPr bwMode="auto">
          <a:xfrm>
            <a:off x="8253171" y="2719521"/>
            <a:ext cx="1985963"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lgn="ctr">
              <a:defRPr/>
            </a:pPr>
            <a:r>
              <a:rPr lang="zh-CN" altLang="en-US" dirty="0">
                <a:latin typeface="微软雅黑" panose="00000500000000000000" pitchFamily="34" charset="-122"/>
                <a:ea typeface="微软雅黑" panose="00000500000000000000" pitchFamily="34" charset="-122"/>
              </a:rPr>
              <a:t>延迟槽</a:t>
            </a:r>
            <a:endParaRPr lang="zh-CN" altLang="en-US" dirty="0">
              <a:latin typeface="微软雅黑" panose="00000500000000000000" pitchFamily="34" charset="-122"/>
              <a:ea typeface="微软雅黑" panose="00000500000000000000" pitchFamily="34" charset="-122"/>
            </a:endParaRPr>
          </a:p>
        </p:txBody>
      </p:sp>
      <p:sp>
        <p:nvSpPr>
          <p:cNvPr id="41" name="TextBox 48"/>
          <p:cNvSpPr txBox="1">
            <a:spLocks noChangeArrowheads="1"/>
          </p:cNvSpPr>
          <p:nvPr/>
        </p:nvSpPr>
        <p:spPr bwMode="auto">
          <a:xfrm>
            <a:off x="8196021" y="3093506"/>
            <a:ext cx="2303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0000500000000000000" pitchFamily="34" charset="-122"/>
                <a:ea typeface="微软雅黑" panose="00000500000000000000" pitchFamily="34" charset="-122"/>
              </a:rPr>
              <a:t>SUB $</a:t>
            </a:r>
            <a:r>
              <a:rPr lang="en-US" altLang="zh-CN" sz="1800" dirty="0" err="1">
                <a:latin typeface="微软雅黑" panose="00000500000000000000" pitchFamily="34" charset="-122"/>
                <a:ea typeface="微软雅黑" panose="00000500000000000000" pitchFamily="34" charset="-122"/>
              </a:rPr>
              <a:t>t4</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t5</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t6</a:t>
            </a:r>
            <a:endParaRPr lang="en-US" altLang="zh-CN" sz="1800" dirty="0">
              <a:latin typeface="微软雅黑" panose="00000500000000000000" pitchFamily="34" charset="-122"/>
              <a:ea typeface="微软雅黑" panose="00000500000000000000" pitchFamily="34" charset="-122"/>
            </a:endParaRPr>
          </a:p>
        </p:txBody>
      </p:sp>
      <p:cxnSp>
        <p:nvCxnSpPr>
          <p:cNvPr id="42" name="直接连接符 41"/>
          <p:cNvCxnSpPr>
            <a:cxnSpLocks noChangeShapeType="1"/>
          </p:cNvCxnSpPr>
          <p:nvPr/>
        </p:nvCxnSpPr>
        <p:spPr bwMode="auto">
          <a:xfrm>
            <a:off x="10023234" y="2562358"/>
            <a:ext cx="431800"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3" name="直接连接符 42"/>
          <p:cNvCxnSpPr>
            <a:cxnSpLocks noChangeShapeType="1"/>
          </p:cNvCxnSpPr>
          <p:nvPr/>
        </p:nvCxnSpPr>
        <p:spPr bwMode="auto">
          <a:xfrm>
            <a:off x="10455034" y="2562358"/>
            <a:ext cx="0" cy="936625"/>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4" name="直接连接符 43"/>
          <p:cNvCxnSpPr>
            <a:cxnSpLocks noChangeShapeType="1"/>
          </p:cNvCxnSpPr>
          <p:nvPr/>
        </p:nvCxnSpPr>
        <p:spPr bwMode="auto">
          <a:xfrm>
            <a:off x="10023234" y="3498983"/>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45" name="矩形 44"/>
          <p:cNvSpPr>
            <a:spLocks noChangeArrowheads="1"/>
          </p:cNvSpPr>
          <p:nvPr/>
        </p:nvSpPr>
        <p:spPr bwMode="auto">
          <a:xfrm>
            <a:off x="8149984" y="4002221"/>
            <a:ext cx="2376487" cy="1441450"/>
          </a:xfrm>
          <a:prstGeom prst="rect">
            <a:avLst/>
          </a:prstGeom>
          <a:noFill/>
          <a:ln w="28575" algn="ctr">
            <a:solidFill>
              <a:schemeClr val="tx1"/>
            </a:solidFill>
            <a:prstDash val="dash"/>
            <a:round/>
          </a:ln>
          <a:extLst>
            <a:ext uri="{909E8E84-426E-40DD-AFC4-6F175D3DCCD1}">
              <a14:hiddenFill xmlns:a14="http://schemas.microsoft.com/office/drawing/2010/main">
                <a:solidFill>
                  <a:srgbClr val="FFFFFF"/>
                </a:solidFill>
              </a14:hiddenFill>
            </a:ext>
          </a:extLst>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46" name="TextBox 54"/>
          <p:cNvSpPr txBox="1">
            <a:spLocks noChangeArrowheads="1"/>
          </p:cNvSpPr>
          <p:nvPr/>
        </p:nvSpPr>
        <p:spPr bwMode="auto">
          <a:xfrm>
            <a:off x="8164271" y="3988293"/>
            <a:ext cx="23034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r>
              <a:rPr lang="en-US" altLang="zh-CN" sz="1800" dirty="0">
                <a:latin typeface="微软雅黑" panose="00000500000000000000" pitchFamily="34" charset="-122"/>
                <a:ea typeface="微软雅黑" panose="00000500000000000000" pitchFamily="34" charset="-122"/>
              </a:rPr>
              <a:t>ADD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s2</a:t>
            </a:r>
            <a:r>
              <a:rPr lang="en-US" altLang="zh-CN" sz="1800" dirty="0">
                <a:latin typeface="微软雅黑" panose="00000500000000000000" pitchFamily="34" charset="-122"/>
                <a:ea typeface="微软雅黑" panose="00000500000000000000" pitchFamily="34" charset="-122"/>
              </a:rPr>
              <a:t>, $</a:t>
            </a:r>
            <a:r>
              <a:rPr lang="en-US" altLang="zh-CN" sz="1800" dirty="0" err="1">
                <a:latin typeface="微软雅黑" panose="00000500000000000000" pitchFamily="34" charset="-122"/>
                <a:ea typeface="微软雅黑" panose="00000500000000000000" pitchFamily="34" charset="-122"/>
              </a:rPr>
              <a:t>s3</a:t>
            </a:r>
            <a:r>
              <a:rPr lang="en-US" altLang="zh-CN" sz="1800" dirty="0">
                <a:latin typeface="微软雅黑" panose="00000500000000000000" pitchFamily="34" charset="-122"/>
                <a:ea typeface="微软雅黑" panose="00000500000000000000" pitchFamily="34" charset="-122"/>
              </a:rPr>
              <a:t> </a:t>
            </a:r>
            <a:endParaRPr lang="en-US" altLang="zh-CN" sz="1800" dirty="0">
              <a:latin typeface="微软雅黑" panose="00000500000000000000" pitchFamily="34" charset="-122"/>
              <a:ea typeface="微软雅黑" panose="00000500000000000000" pitchFamily="34" charset="-122"/>
            </a:endParaRPr>
          </a:p>
          <a:p>
            <a:r>
              <a:rPr lang="en-US" altLang="zh-CN" sz="1800" dirty="0">
                <a:latin typeface="微软雅黑" panose="00000500000000000000" pitchFamily="34" charset="-122"/>
                <a:ea typeface="微软雅黑" panose="00000500000000000000" pitchFamily="34" charset="-122"/>
              </a:rPr>
              <a:t>if $</a:t>
            </a:r>
            <a:r>
              <a:rPr lang="en-US" altLang="zh-CN" sz="1800" dirty="0" err="1">
                <a:latin typeface="微软雅黑" panose="00000500000000000000" pitchFamily="34" charset="-122"/>
                <a:ea typeface="微软雅黑" panose="00000500000000000000" pitchFamily="34" charset="-122"/>
              </a:rPr>
              <a:t>s1</a:t>
            </a:r>
            <a:r>
              <a:rPr lang="en-US" altLang="zh-CN" sz="1800" dirty="0">
                <a:latin typeface="微软雅黑" panose="00000500000000000000" pitchFamily="34" charset="-122"/>
                <a:ea typeface="微软雅黑" panose="00000500000000000000" pitchFamily="34" charset="-122"/>
              </a:rPr>
              <a:t> == 0 then</a:t>
            </a:r>
            <a:endParaRPr lang="zh-CN" altLang="en-US" sz="1800" dirty="0">
              <a:latin typeface="微软雅黑" panose="00000500000000000000" pitchFamily="34" charset="-122"/>
              <a:ea typeface="微软雅黑" panose="00000500000000000000" pitchFamily="34" charset="-122"/>
            </a:endParaRPr>
          </a:p>
        </p:txBody>
      </p:sp>
      <p:sp>
        <p:nvSpPr>
          <p:cNvPr id="47" name="矩形 46"/>
          <p:cNvSpPr/>
          <p:nvPr/>
        </p:nvSpPr>
        <p:spPr bwMode="auto">
          <a:xfrm>
            <a:off x="8253171" y="4661783"/>
            <a:ext cx="2077532" cy="384175"/>
          </a:xfrm>
          <a:prstGeom prst="rect">
            <a:avLst/>
          </a:prstGeom>
          <a:solidFill>
            <a:schemeClr val="bg1">
              <a:lumMod val="85000"/>
            </a:schemeClr>
          </a:solidFill>
          <a:ln w="28575" cap="flat" cmpd="sng" algn="ctr">
            <a:solidFill>
              <a:schemeClr val="tx1"/>
            </a:solidFill>
            <a:prstDash val="solid"/>
            <a:round/>
            <a:headEnd type="none" w="med" len="med"/>
            <a:tailEnd type="none" w="med" len="med"/>
          </a:ln>
          <a:effectLst/>
        </p:spPr>
        <p:txBody>
          <a:bodyPr lIns="90000" tIns="46800" rIns="90000" bIns="46800" anchor="ctr"/>
          <a:lstStyle/>
          <a:p>
            <a:pPr>
              <a:defRPr/>
            </a:pPr>
            <a:r>
              <a:rPr lang="en-US" altLang="zh-CN" dirty="0">
                <a:latin typeface="微软雅黑" panose="00000500000000000000" pitchFamily="34" charset="-122"/>
                <a:ea typeface="微软雅黑" panose="00000500000000000000" pitchFamily="34" charset="-122"/>
              </a:rPr>
              <a:t>SUB $</a:t>
            </a:r>
            <a:r>
              <a:rPr lang="en-US" altLang="zh-CN" dirty="0" err="1">
                <a:latin typeface="微软雅黑" panose="00000500000000000000" pitchFamily="34" charset="-122"/>
                <a:ea typeface="微软雅黑" panose="00000500000000000000" pitchFamily="34" charset="-122"/>
              </a:rPr>
              <a:t>t4</a:t>
            </a:r>
            <a:r>
              <a:rPr lang="en-US" altLang="zh-CN" dirty="0">
                <a:latin typeface="微软雅黑" panose="00000500000000000000" pitchFamily="34" charset="-122"/>
                <a:ea typeface="微软雅黑" panose="00000500000000000000" pitchFamily="34" charset="-122"/>
              </a:rPr>
              <a:t>, $</a:t>
            </a:r>
            <a:r>
              <a:rPr lang="en-US" altLang="zh-CN" dirty="0" err="1">
                <a:latin typeface="微软雅黑" panose="00000500000000000000" pitchFamily="34" charset="-122"/>
                <a:ea typeface="微软雅黑" panose="00000500000000000000" pitchFamily="34" charset="-122"/>
              </a:rPr>
              <a:t>t5</a:t>
            </a:r>
            <a:r>
              <a:rPr lang="en-US" altLang="zh-CN" dirty="0">
                <a:latin typeface="微软雅黑" panose="00000500000000000000" pitchFamily="34" charset="-122"/>
                <a:ea typeface="微软雅黑" panose="00000500000000000000" pitchFamily="34" charset="-122"/>
              </a:rPr>
              <a:t>, $</a:t>
            </a:r>
            <a:r>
              <a:rPr lang="en-US" altLang="zh-CN" dirty="0" err="1">
                <a:latin typeface="微软雅黑" panose="00000500000000000000" pitchFamily="34" charset="-122"/>
                <a:ea typeface="微软雅黑" panose="00000500000000000000" pitchFamily="34" charset="-122"/>
              </a:rPr>
              <a:t>t6</a:t>
            </a:r>
            <a:endParaRPr lang="en-US" altLang="zh-CN" dirty="0">
              <a:latin typeface="微软雅黑" panose="00000500000000000000" pitchFamily="34" charset="-122"/>
              <a:ea typeface="微软雅黑" panose="00000500000000000000" pitchFamily="34" charset="-122"/>
            </a:endParaRPr>
          </a:p>
        </p:txBody>
      </p:sp>
      <p:cxnSp>
        <p:nvCxnSpPr>
          <p:cNvPr id="48" name="直接连接符 47"/>
          <p:cNvCxnSpPr>
            <a:cxnSpLocks noChangeShapeType="1"/>
          </p:cNvCxnSpPr>
          <p:nvPr/>
        </p:nvCxnSpPr>
        <p:spPr bwMode="auto">
          <a:xfrm>
            <a:off x="10023234" y="4434021"/>
            <a:ext cx="431800" cy="0"/>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49" name="直接连接符 48"/>
          <p:cNvCxnSpPr>
            <a:cxnSpLocks noChangeShapeType="1"/>
          </p:cNvCxnSpPr>
          <p:nvPr/>
        </p:nvCxnSpPr>
        <p:spPr bwMode="auto">
          <a:xfrm>
            <a:off x="10455034" y="4434021"/>
            <a:ext cx="0" cy="936625"/>
          </a:xfrm>
          <a:prstGeom prst="line">
            <a:avLst/>
          </a:prstGeom>
          <a:noFill/>
          <a:ln w="28575" algn="ctr">
            <a:solidFill>
              <a:schemeClr val="tx1"/>
            </a:solidFill>
            <a:round/>
          </a:ln>
          <a:extLst>
            <a:ext uri="{909E8E84-426E-40DD-AFC4-6F175D3DCCD1}">
              <a14:hiddenFill xmlns:a14="http://schemas.microsoft.com/office/drawing/2010/main">
                <a:noFill/>
              </a14:hiddenFill>
            </a:ext>
          </a:extLst>
        </p:spPr>
      </p:cxnSp>
      <p:cxnSp>
        <p:nvCxnSpPr>
          <p:cNvPr id="50" name="直接连接符 49"/>
          <p:cNvCxnSpPr>
            <a:cxnSpLocks noChangeShapeType="1"/>
          </p:cNvCxnSpPr>
          <p:nvPr/>
        </p:nvCxnSpPr>
        <p:spPr bwMode="auto">
          <a:xfrm>
            <a:off x="10023234" y="5370646"/>
            <a:ext cx="431800" cy="0"/>
          </a:xfrm>
          <a:prstGeom prst="line">
            <a:avLst/>
          </a:prstGeom>
          <a:noFill/>
          <a:ln w="28575" algn="ctr">
            <a:solidFill>
              <a:schemeClr val="tx1"/>
            </a:solidFill>
            <a:round/>
            <a:headEnd type="triangle" w="med" len="lg"/>
            <a:tailEnd type="none" w="med" len="lg"/>
          </a:ln>
          <a:extLst>
            <a:ext uri="{909E8E84-426E-40DD-AFC4-6F175D3DCCD1}">
              <a14:hiddenFill xmlns:a14="http://schemas.microsoft.com/office/drawing/2010/main">
                <a:noFill/>
              </a14:hiddenFill>
            </a:ext>
          </a:extLst>
        </p:spPr>
      </p:cxnSp>
      <p:sp>
        <p:nvSpPr>
          <p:cNvPr id="51" name="TextBox 62"/>
          <p:cNvSpPr txBox="1">
            <a:spLocks noChangeArrowheads="1"/>
          </p:cNvSpPr>
          <p:nvPr/>
        </p:nvSpPr>
        <p:spPr bwMode="auto">
          <a:xfrm rot="5400000">
            <a:off x="103696" y="3623880"/>
            <a:ext cx="27813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zh-CN" altLang="en-US" sz="1800" dirty="0">
                <a:latin typeface="微软雅黑" panose="00000500000000000000" pitchFamily="34" charset="-122"/>
                <a:ea typeface="微软雅黑" panose="00000500000000000000" pitchFamily="34" charset="-122"/>
              </a:rPr>
              <a:t>从前调度</a:t>
            </a:r>
            <a:endParaRPr lang="zh-CN" altLang="en-US" sz="1800" dirty="0">
              <a:latin typeface="微软雅黑" panose="00000500000000000000" pitchFamily="34" charset="-122"/>
              <a:ea typeface="微软雅黑" panose="00000500000000000000" pitchFamily="34" charset="-122"/>
            </a:endParaRPr>
          </a:p>
        </p:txBody>
      </p:sp>
      <p:sp>
        <p:nvSpPr>
          <p:cNvPr id="52" name="TextBox 63"/>
          <p:cNvSpPr txBox="1">
            <a:spLocks noChangeArrowheads="1"/>
          </p:cNvSpPr>
          <p:nvPr/>
        </p:nvSpPr>
        <p:spPr bwMode="auto">
          <a:xfrm rot="5400000">
            <a:off x="3809619" y="3596893"/>
            <a:ext cx="18002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r>
              <a:rPr lang="zh-CN" altLang="en-US" sz="1800" dirty="0">
                <a:latin typeface="微软雅黑" panose="00000500000000000000" pitchFamily="34" charset="-122"/>
                <a:ea typeface="微软雅黑" panose="00000500000000000000" pitchFamily="34" charset="-122"/>
              </a:rPr>
              <a:t>从目标处调度</a:t>
            </a:r>
            <a:endParaRPr lang="zh-CN" altLang="en-US" sz="1800" dirty="0">
              <a:latin typeface="微软雅黑" panose="00000500000000000000" pitchFamily="34" charset="-122"/>
              <a:ea typeface="微软雅黑" panose="00000500000000000000" pitchFamily="34" charset="-122"/>
            </a:endParaRPr>
          </a:p>
        </p:txBody>
      </p:sp>
      <p:sp>
        <p:nvSpPr>
          <p:cNvPr id="53" name="TextBox 64"/>
          <p:cNvSpPr txBox="1">
            <a:spLocks noChangeArrowheads="1"/>
          </p:cNvSpPr>
          <p:nvPr/>
        </p:nvSpPr>
        <p:spPr bwMode="auto">
          <a:xfrm rot="5400000">
            <a:off x="6772034" y="3600064"/>
            <a:ext cx="2320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a:defRPr/>
            </a:pPr>
            <a:r>
              <a:rPr lang="zh-CN" altLang="en-US" sz="1800" dirty="0">
                <a:latin typeface="微软雅黑" panose="00000500000000000000" pitchFamily="34" charset="-122"/>
                <a:ea typeface="微软雅黑" panose="00000500000000000000" pitchFamily="34" charset="-122"/>
              </a:rPr>
              <a:t>从不发生转移处调度</a:t>
            </a:r>
            <a:endParaRPr lang="zh-CN" altLang="en-US" sz="1800" dirty="0">
              <a:latin typeface="微软雅黑" panose="00000500000000000000" pitchFamily="34" charset="-122"/>
              <a:ea typeface="微软雅黑" panose="00000500000000000000" pitchFamily="34" charset="-122"/>
            </a:endParaRPr>
          </a:p>
        </p:txBody>
      </p:sp>
      <p:sp>
        <p:nvSpPr>
          <p:cNvPr id="54" name="下箭头 65"/>
          <p:cNvSpPr>
            <a:spLocks noChangeArrowheads="1"/>
          </p:cNvSpPr>
          <p:nvPr/>
        </p:nvSpPr>
        <p:spPr bwMode="auto">
          <a:xfrm>
            <a:off x="9231071" y="3643446"/>
            <a:ext cx="215900" cy="287337"/>
          </a:xfrm>
          <a:prstGeom prst="downArrow">
            <a:avLst>
              <a:gd name="adj1" fmla="val 50000"/>
              <a:gd name="adj2" fmla="val 49908"/>
            </a:avLst>
          </a:prstGeom>
          <a:solidFill>
            <a:srgbClr val="00B0F0"/>
          </a:solidFill>
          <a:ln w="28575" algn="ctr">
            <a:solidFill>
              <a:schemeClr val="tx1"/>
            </a:solidFill>
            <a:round/>
          </a:ln>
        </p:spPr>
        <p:txBody>
          <a:bodyPr lIns="90000" tIns="46800" rIns="90000" bIns="46800"/>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endParaRPr lang="zh-CN" altLang="en-US">
              <a:ea typeface="宋体" panose="02010600030101010101" pitchFamily="2" charset="-122"/>
            </a:endParaRPr>
          </a:p>
        </p:txBody>
      </p:sp>
      <p:sp>
        <p:nvSpPr>
          <p:cNvPr id="55" name="文本框 54"/>
          <p:cNvSpPr txBox="1"/>
          <p:nvPr/>
        </p:nvSpPr>
        <p:spPr>
          <a:xfrm>
            <a:off x="3423920" y="5687490"/>
            <a:ext cx="5354320" cy="369332"/>
          </a:xfrm>
          <a:prstGeom prst="rect">
            <a:avLst/>
          </a:prstGeom>
          <a:noFill/>
        </p:spPr>
        <p:txBody>
          <a:bodyPr wrap="square" rtlCol="0">
            <a:spAutoFit/>
          </a:bodyPr>
          <a:lstStyle/>
          <a:p>
            <a:pPr algn="ctr">
              <a:defRPr/>
            </a:pPr>
            <a:r>
              <a:rPr lang="zh-CN" altLang="en-US" dirty="0">
                <a:latin typeface="微软雅黑" panose="00000500000000000000" pitchFamily="34" charset="-122"/>
                <a:ea typeface="微软雅黑" panose="00000500000000000000" pitchFamily="34" charset="-122"/>
              </a:rPr>
              <a:t>延迟槽中的指令能够被“正常”执行</a:t>
            </a:r>
            <a:endParaRPr lang="zh-CN" altLang="en-US" dirty="0">
              <a:latin typeface="微软雅黑" panose="00000500000000000000" pitchFamily="34" charset="-122"/>
              <a:ea typeface="微软雅黑" panose="00000500000000000000" pitchFamily="34" charset="-122"/>
            </a:endParaRPr>
          </a:p>
        </p:txBody>
      </p:sp>
      <p:sp>
        <p:nvSpPr>
          <p:cNvPr id="56" name="文本框 55"/>
          <p:cNvSpPr txBox="1"/>
          <p:nvPr/>
        </p:nvSpPr>
        <p:spPr>
          <a:xfrm>
            <a:off x="2359533" y="1561456"/>
            <a:ext cx="843026" cy="369332"/>
          </a:xfrm>
          <a:prstGeom prst="rect">
            <a:avLst/>
          </a:prstGeom>
          <a:solidFill>
            <a:srgbClr val="FFFF00"/>
          </a:solidFill>
        </p:spPr>
        <p:txBody>
          <a:bodyPr wrap="square" rtlCol="0">
            <a:spAutoFit/>
          </a:bodyPr>
          <a:lstStyle/>
          <a:p>
            <a:pPr algn="ctr">
              <a:defRPr/>
            </a:pPr>
            <a:r>
              <a:rPr lang="zh-CN" altLang="en-US" dirty="0">
                <a:latin typeface="微软雅黑" panose="00000500000000000000" pitchFamily="34" charset="-122"/>
                <a:ea typeface="微软雅黑" panose="00000500000000000000" pitchFamily="34" charset="-122"/>
              </a:rPr>
              <a:t>首选</a:t>
            </a:r>
            <a:endParaRPr lang="zh-CN" altLang="en-US" dirty="0">
              <a:latin typeface="微软雅黑" panose="00000500000000000000" pitchFamily="34" charset="-122"/>
              <a:ea typeface="微软雅黑" panose="00000500000000000000" pitchFamily="34" charset="-122"/>
            </a:endParaRPr>
          </a:p>
        </p:txBody>
      </p:sp>
      <p:sp>
        <p:nvSpPr>
          <p:cNvPr id="57" name="文本框 56"/>
          <p:cNvSpPr txBox="1"/>
          <p:nvPr/>
        </p:nvSpPr>
        <p:spPr>
          <a:xfrm>
            <a:off x="5115305" y="1554313"/>
            <a:ext cx="1981261" cy="369332"/>
          </a:xfrm>
          <a:prstGeom prst="rect">
            <a:avLst/>
          </a:prstGeom>
          <a:solidFill>
            <a:srgbClr val="FFFF00"/>
          </a:solidFill>
        </p:spPr>
        <p:txBody>
          <a:bodyPr wrap="square" rtlCol="0">
            <a:spAutoFit/>
          </a:bodyPr>
          <a:lstStyle/>
          <a:p>
            <a:pPr algn="ctr">
              <a:defRPr/>
            </a:pPr>
            <a:r>
              <a:rPr lang="zh-CN" altLang="en-US" dirty="0">
                <a:latin typeface="微软雅黑" panose="00000500000000000000" pitchFamily="34" charset="-122"/>
                <a:ea typeface="微软雅黑" panose="00000500000000000000" pitchFamily="34" charset="-122"/>
              </a:rPr>
              <a:t>多用于循环分支</a:t>
            </a:r>
            <a:endParaRPr lang="zh-CN" altLang="en-US"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blinds(horizontal)">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blinds(horizontal)">
                                      <p:cBhvr>
                                        <p:cTn id="1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P spid="5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566900" cy="730197"/>
            <a:chOff x="599619" y="278221"/>
            <a:chExt cx="4566900" cy="730196"/>
          </a:xfrm>
        </p:grpSpPr>
        <p:sp>
          <p:nvSpPr>
            <p:cNvPr id="12" name="矩形 11"/>
            <p:cNvSpPr/>
            <p:nvPr/>
          </p:nvSpPr>
          <p:spPr>
            <a:xfrm>
              <a:off x="599619" y="700640"/>
              <a:ext cx="396903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The SWOT of Branch Delay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969035"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分支延迟的优势和劣势</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783773" y="1482576"/>
            <a:ext cx="10628415" cy="4663649"/>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优势：简化硬件设计，只需确保在译码阶段确定分支方向即可</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劣势：</a:t>
            </a:r>
            <a:endParaRPr lang="en-US" altLang="zh-CN"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0000500000000000000" pitchFamily="34" charset="-122"/>
                <a:ea typeface="微软雅黑" panose="00000500000000000000" pitchFamily="34" charset="-122"/>
                <a:cs typeface="+mn-ea"/>
                <a:sym typeface="+mn-lt"/>
              </a:rPr>
              <a:t>延迟指令不一定存在，不能保证有效消除控制相关的影响。</a:t>
            </a:r>
            <a:endParaRPr lang="en-US" altLang="zh-CN"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0000500000000000000" pitchFamily="34" charset="-122"/>
                <a:ea typeface="微软雅黑" panose="00000500000000000000" pitchFamily="34" charset="-122"/>
                <a:cs typeface="+mn-ea"/>
                <a:sym typeface="+mn-lt"/>
              </a:rPr>
              <a:t>增加了编译器设计难度（选择什么指令作为分支延迟指令）。</a:t>
            </a:r>
            <a:endParaRPr lang="en-US" altLang="zh-CN"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800" dirty="0">
                <a:latin typeface="微软雅黑" panose="00000500000000000000" pitchFamily="34" charset="-122"/>
                <a:ea typeface="微软雅黑" panose="00000500000000000000" pitchFamily="34" charset="-122"/>
                <a:cs typeface="+mn-ea"/>
                <a:sym typeface="+mn-lt"/>
              </a:rPr>
              <a:t>流水线加深以及发射宽度的增加使得分支延迟变得更长。</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03008" cy="742072"/>
            <a:chOff x="599619" y="278221"/>
            <a:chExt cx="4103008" cy="742071"/>
          </a:xfrm>
        </p:grpSpPr>
        <p:sp>
          <p:nvSpPr>
            <p:cNvPr id="12" name="矩形 11"/>
            <p:cNvSpPr/>
            <p:nvPr/>
          </p:nvSpPr>
          <p:spPr>
            <a:xfrm>
              <a:off x="599619" y="707092"/>
              <a:ext cx="4103008" cy="313200"/>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Method 4: Branch Prediction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0518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方法</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4</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795649" y="1696330"/>
            <a:ext cx="10592789" cy="260154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在流水线</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取指阶段</a:t>
            </a:r>
            <a:r>
              <a:rPr lang="zh-CN" altLang="en-US" sz="2800" dirty="0">
                <a:latin typeface="微软雅黑" panose="00000500000000000000" pitchFamily="34" charset="-122"/>
                <a:ea typeface="微软雅黑" panose="00000500000000000000" pitchFamily="34" charset="-122"/>
                <a:cs typeface="+mn-ea"/>
                <a:sym typeface="+mn-lt"/>
              </a:rPr>
              <a:t>提前</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猜测</a:t>
            </a:r>
            <a:r>
              <a:rPr lang="zh-CN" altLang="en-US" sz="2800" dirty="0">
                <a:latin typeface="微软雅黑" panose="00000500000000000000" pitchFamily="34" charset="-122"/>
                <a:ea typeface="微软雅黑" panose="00000500000000000000" pitchFamily="34" charset="-122"/>
                <a:cs typeface="+mn-ea"/>
                <a:sym typeface="+mn-lt"/>
              </a:rPr>
              <a:t>分支指令的分支方向。如果猜测正确，则流水线不会停顿，继续执行；否则，清空流水线（已取出的错误指令），从正确分支目标地址处执行。这种猜测分支方向的技术称为</a:t>
            </a:r>
            <a:r>
              <a:rPr lang="zh-CN" altLang="en-US" sz="2800" b="1" dirty="0">
                <a:solidFill>
                  <a:srgbClr val="FF0066"/>
                </a:solidFill>
                <a:latin typeface="微软雅黑" panose="00000500000000000000" pitchFamily="34" charset="-122"/>
                <a:ea typeface="微软雅黑" panose="00000500000000000000" pitchFamily="34" charset="-122"/>
                <a:cs typeface="+mn-ea"/>
                <a:sym typeface="+mn-lt"/>
              </a:rPr>
              <a:t>分支预测</a:t>
            </a:r>
            <a:r>
              <a:rPr lang="zh-CN" altLang="en-US" sz="2800" dirty="0">
                <a:latin typeface="微软雅黑" panose="00000500000000000000" pitchFamily="34" charset="-122"/>
                <a:ea typeface="微软雅黑" panose="00000500000000000000" pitchFamily="34" charset="-122"/>
                <a:cs typeface="+mn-ea"/>
                <a:sym typeface="+mn-lt"/>
              </a:rPr>
              <a:t>。</a:t>
            </a:r>
            <a:endParaRPr lang="en-US" altLang="zh-CN"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886780" cy="742071"/>
            <a:chOff x="599618" y="278221"/>
            <a:chExt cx="4886780" cy="742070"/>
          </a:xfrm>
        </p:grpSpPr>
        <p:sp>
          <p:nvSpPr>
            <p:cNvPr id="21" name="矩形 20"/>
            <p:cNvSpPr/>
            <p:nvPr/>
          </p:nvSpPr>
          <p:spPr>
            <a:xfrm>
              <a:off x="599618" y="712514"/>
              <a:ext cx="488678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Definition of Instruction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指令相关的定义</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920706"/>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所谓“相关”是指在一段程序的邻近指令之间存在某种关系，这种关系造成</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流水线中的某些指令无法在指定的时钟周期被执行</a:t>
            </a:r>
            <a:r>
              <a:rPr lang="zh-CN" altLang="en-US" sz="2800" dirty="0">
                <a:solidFill>
                  <a:srgbClr val="FF0066"/>
                </a:solidFill>
                <a:latin typeface="微软雅黑" panose="00000500000000000000" pitchFamily="34" charset="-122"/>
                <a:ea typeface="微软雅黑" panose="00000500000000000000" pitchFamily="34" charset="-122"/>
                <a:cs typeface="+mn-ea"/>
                <a:sym typeface="+mn-lt"/>
              </a:rPr>
              <a:t>（冒险）</a:t>
            </a:r>
            <a:r>
              <a:rPr lang="zh-CN" altLang="en-US" sz="2800" dirty="0">
                <a:latin typeface="微软雅黑" panose="00000500000000000000" pitchFamily="34" charset="-122"/>
                <a:ea typeface="微软雅黑" panose="00000500000000000000" pitchFamily="34" charset="-122"/>
                <a:cs typeface="+mn-ea"/>
                <a:sym typeface="+mn-lt"/>
              </a:rPr>
              <a:t>，影响指令在时间上的重叠执行，使得流水线吞吐率和加速比的下降，是制约流水线性能的重要原因之一。</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流水线主要包含三种相关：</a:t>
            </a:r>
            <a:endParaRPr lang="zh-CN" altLang="en-US"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结构相关</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Structural Dependency</a:t>
            </a:r>
            <a:r>
              <a:rPr lang="zh-CN" altLang="en-US" sz="2400" dirty="0">
                <a:latin typeface="微软雅黑" panose="00000500000000000000" pitchFamily="34" charset="-122"/>
                <a:ea typeface="微软雅黑" panose="00000500000000000000" pitchFamily="34" charset="-122"/>
                <a:cs typeface="+mn-ea"/>
                <a:sym typeface="+mn-lt"/>
              </a:rPr>
              <a:t>）</a:t>
            </a:r>
            <a:endParaRPr lang="zh-CN" altLang="en-US"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数据相关</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Data Dependency</a:t>
            </a:r>
            <a:r>
              <a:rPr lang="zh-CN" altLang="en-US" sz="2400" dirty="0">
                <a:latin typeface="微软雅黑" panose="00000500000000000000" pitchFamily="34" charset="-122"/>
                <a:ea typeface="微软雅黑" panose="00000500000000000000" pitchFamily="34" charset="-122"/>
                <a:cs typeface="+mn-ea"/>
                <a:sym typeface="+mn-lt"/>
              </a:rPr>
              <a:t>）</a:t>
            </a:r>
            <a:endParaRPr lang="zh-CN" altLang="en-US"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控制相关</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Control Dependence</a:t>
            </a:r>
            <a:r>
              <a:rPr lang="zh-CN" altLang="en-US" sz="2400" dirty="0">
                <a:latin typeface="微软雅黑" panose="00000500000000000000" pitchFamily="34" charset="-122"/>
                <a:ea typeface="微软雅黑" panose="00000500000000000000" pitchFamily="34" charset="-122"/>
                <a:cs typeface="+mn-ea"/>
                <a:sym typeface="+mn-lt"/>
              </a:rPr>
              <a:t>）</a:t>
            </a:r>
            <a:endParaRPr lang="zh-CN" altLang="en-US"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3913002" cy="742072"/>
            <a:chOff x="599619" y="278221"/>
            <a:chExt cx="3913002" cy="742071"/>
          </a:xfrm>
        </p:grpSpPr>
        <p:sp>
          <p:nvSpPr>
            <p:cNvPr id="12" name="矩形 11"/>
            <p:cNvSpPr/>
            <p:nvPr/>
          </p:nvSpPr>
          <p:spPr>
            <a:xfrm>
              <a:off x="599619" y="712514"/>
              <a:ext cx="3913002" cy="307778"/>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 of Branch Prediction</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分支预测的种类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4305153"/>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静态分支预测</a:t>
            </a:r>
            <a:r>
              <a:rPr lang="zh-CN" altLang="en-US" sz="2800" dirty="0">
                <a:latin typeface="微软雅黑" panose="00000500000000000000" pitchFamily="34" charset="-122"/>
                <a:ea typeface="微软雅黑" panose="00000500000000000000" pitchFamily="34" charset="-122"/>
                <a:cs typeface="+mn-ea"/>
                <a:sym typeface="+mn-lt"/>
              </a:rPr>
              <a:t>：总预测分支未发生（或总预测分支发生）。</a:t>
            </a:r>
            <a:endParaRPr lang="en-US" altLang="zh-CN"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平均命中率为</a:t>
            </a:r>
            <a:r>
              <a:rPr lang="en-US" altLang="zh-CN" sz="2400" dirty="0">
                <a:latin typeface="微软雅黑" panose="00000500000000000000" pitchFamily="34" charset="-122"/>
                <a:ea typeface="微软雅黑" panose="00000500000000000000" pitchFamily="34" charset="-122"/>
                <a:cs typeface="+mn-ea"/>
                <a:sym typeface="+mn-lt"/>
              </a:rPr>
              <a:t>50%</a:t>
            </a:r>
            <a:endParaRPr lang="en-US" altLang="zh-CN" sz="24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需要编译器的支持（软件）</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动态分支预测：</a:t>
            </a:r>
            <a:r>
              <a:rPr lang="zh-CN" altLang="en-US" sz="2800" dirty="0">
                <a:latin typeface="微软雅黑" panose="00000500000000000000" pitchFamily="34" charset="-122"/>
                <a:ea typeface="微软雅黑" panose="00000500000000000000" pitchFamily="34" charset="-122"/>
                <a:cs typeface="+mn-ea"/>
                <a:sym typeface="+mn-lt"/>
              </a:rPr>
              <a:t>基于之前分支的</a:t>
            </a:r>
            <a:r>
              <a:rPr lang="zh-CN" altLang="en-US" sz="2800" dirty="0">
                <a:solidFill>
                  <a:srgbClr val="FF0066"/>
                </a:solidFill>
                <a:latin typeface="微软雅黑" panose="00000500000000000000" pitchFamily="34" charset="-122"/>
                <a:ea typeface="微软雅黑" panose="00000500000000000000" pitchFamily="34" charset="-122"/>
                <a:cs typeface="+mn-ea"/>
                <a:sym typeface="+mn-lt"/>
              </a:rPr>
              <a:t>历史信息</a:t>
            </a:r>
            <a:r>
              <a:rPr lang="zh-CN" altLang="en-US" sz="2800" dirty="0">
                <a:latin typeface="微软雅黑" panose="00000500000000000000" pitchFamily="34" charset="-122"/>
                <a:ea typeface="微软雅黑" panose="00000500000000000000" pitchFamily="34" charset="-122"/>
                <a:cs typeface="+mn-ea"/>
                <a:sym typeface="+mn-lt"/>
              </a:rPr>
              <a:t>来决定本次分支的方向。</a:t>
            </a:r>
            <a:endParaRPr lang="en-US" altLang="zh-CN"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现代处理器普遍采用，命中率可达</a:t>
            </a:r>
            <a:r>
              <a:rPr lang="en-US" altLang="zh-CN" sz="2400" dirty="0">
                <a:latin typeface="微软雅黑" panose="00000500000000000000" pitchFamily="34" charset="-122"/>
                <a:ea typeface="微软雅黑" panose="00000500000000000000" pitchFamily="34" charset="-122"/>
                <a:cs typeface="+mn-ea"/>
                <a:sym typeface="+mn-lt"/>
              </a:rPr>
              <a:t>90%</a:t>
            </a:r>
            <a:r>
              <a:rPr lang="zh-CN" altLang="en-US" sz="2400" dirty="0">
                <a:latin typeface="微软雅黑" panose="00000500000000000000" pitchFamily="34" charset="-122"/>
                <a:ea typeface="微软雅黑" panose="00000500000000000000" pitchFamily="34" charset="-122"/>
                <a:cs typeface="+mn-ea"/>
                <a:sym typeface="+mn-lt"/>
              </a:rPr>
              <a:t>以上</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分支预测器（硬件）</a:t>
            </a:r>
            <a:endParaRPr lang="en-US" altLang="zh-CN"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blinds(horizontal)">
                                      <p:cBhvr>
                                        <p:cTn id="7" dur="500"/>
                                        <p:tgtEl>
                                          <p:spTgt spid="2">
                                            <p:txEl>
                                              <p:pRg st="3" end="3"/>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blinds(horizontal)">
                                      <p:cBhvr>
                                        <p:cTn id="10" dur="500"/>
                                        <p:tgtEl>
                                          <p:spTgt spid="2">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blinds(horizontal)">
                                      <p:cBhvr>
                                        <p:cTn id="13"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1842940"/>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当计数器为“</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”时，则预测分支跳转；否则，预测分支不跳转。</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根据指令上一次是否跳转来预测此刻是否跳转，即如果该指令上次发生了跳转，则预测这一次也会跳转；如果上一次没有发生跳转就预测这一次也不会跳转。</a:t>
            </a:r>
            <a:endParaRPr lang="zh-CN" altLang="en-US" sz="2400" dirty="0">
              <a:latin typeface="微软雅黑" panose="00000500000000000000" pitchFamily="34" charset="-122"/>
              <a:ea typeface="微软雅黑" panose="00000500000000000000" pitchFamily="34" charset="-122"/>
              <a:cs typeface="+mn-ea"/>
              <a:sym typeface="+mn-lt"/>
            </a:endParaRPr>
          </a:p>
        </p:txBody>
      </p:sp>
      <p:grpSp>
        <p:nvGrpSpPr>
          <p:cNvPr id="5" name="组合 4"/>
          <p:cNvGrpSpPr/>
          <p:nvPr/>
        </p:nvGrpSpPr>
        <p:grpSpPr>
          <a:xfrm>
            <a:off x="608644" y="4149725"/>
            <a:ext cx="8255895" cy="1530350"/>
            <a:chOff x="608644" y="4149725"/>
            <a:chExt cx="8255895" cy="1530350"/>
          </a:xfrm>
        </p:grpSpPr>
        <p:sp>
          <p:nvSpPr>
            <p:cNvPr id="7" name="椭圆 5"/>
            <p:cNvSpPr>
              <a:spLocks noChangeArrowheads="1"/>
            </p:cNvSpPr>
            <p:nvPr/>
          </p:nvSpPr>
          <p:spPr bwMode="auto">
            <a:xfrm>
              <a:off x="4314765" y="4437063"/>
              <a:ext cx="936625" cy="936625"/>
            </a:xfrm>
            <a:prstGeom prst="ellipse">
              <a:avLst/>
            </a:prstGeom>
            <a:noFill/>
            <a:ln w="38100" algn="ctr">
              <a:solidFill>
                <a:schemeClr val="tx1"/>
              </a:solidFill>
              <a:round/>
            </a:ln>
          </p:spPr>
          <p:txBody>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algn="ctr" eaLnBrk="1" hangingPunct="1"/>
              <a:r>
                <a:rPr lang="en-US" altLang="zh-CN" dirty="0">
                  <a:solidFill>
                    <a:srgbClr val="00B050"/>
                  </a:solidFill>
                </a:rPr>
                <a:t>0</a:t>
              </a:r>
              <a:endParaRPr lang="zh-CN" altLang="en-US" dirty="0">
                <a:solidFill>
                  <a:srgbClr val="00B050"/>
                </a:solidFill>
              </a:endParaRPr>
            </a:p>
          </p:txBody>
        </p:sp>
        <p:sp>
          <p:nvSpPr>
            <p:cNvPr id="8" name="椭圆 6"/>
            <p:cNvSpPr>
              <a:spLocks noChangeArrowheads="1"/>
            </p:cNvSpPr>
            <p:nvPr/>
          </p:nvSpPr>
          <p:spPr bwMode="auto">
            <a:xfrm>
              <a:off x="6907152" y="4437063"/>
              <a:ext cx="936625" cy="936625"/>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38100" algn="ctr">
              <a:solidFill>
                <a:schemeClr val="tx1"/>
              </a:solidFill>
              <a:round/>
            </a:ln>
          </p:spPr>
          <p:txBody>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algn="ctr" eaLnBrk="1" hangingPunct="1"/>
              <a:r>
                <a:rPr lang="en-US" altLang="zh-CN" dirty="0">
                  <a:solidFill>
                    <a:srgbClr val="00B050"/>
                  </a:solidFill>
                </a:rPr>
                <a:t>1</a:t>
              </a:r>
              <a:endParaRPr lang="zh-CN" altLang="en-US" dirty="0">
                <a:solidFill>
                  <a:srgbClr val="00B050"/>
                </a:solidFill>
              </a:endParaRPr>
            </a:p>
          </p:txBody>
        </p:sp>
        <p:cxnSp>
          <p:nvCxnSpPr>
            <p:cNvPr id="9" name="直接箭头连接符 8"/>
            <p:cNvCxnSpPr>
              <a:cxnSpLocks noChangeShapeType="1"/>
            </p:cNvCxnSpPr>
            <p:nvPr/>
          </p:nvCxnSpPr>
          <p:spPr bwMode="auto">
            <a:xfrm>
              <a:off x="5322827" y="4652963"/>
              <a:ext cx="1511300" cy="0"/>
            </a:xfrm>
            <a:prstGeom prst="straightConnector1">
              <a:avLst/>
            </a:prstGeom>
            <a:noFill/>
            <a:ln w="38100" algn="ctr">
              <a:solidFill>
                <a:srgbClr val="0066FF"/>
              </a:solidFill>
              <a:round/>
              <a:tailEnd type="arrow" w="med" len="med"/>
            </a:ln>
            <a:extLst>
              <a:ext uri="{909E8E84-426E-40DD-AFC4-6F175D3DCCD1}">
                <a14:hiddenFill xmlns:a14="http://schemas.microsoft.com/office/drawing/2010/main">
                  <a:noFill/>
                </a14:hiddenFill>
              </a:ext>
            </a:extLst>
          </p:spPr>
        </p:cxnSp>
        <p:cxnSp>
          <p:nvCxnSpPr>
            <p:cNvPr id="10" name="直接箭头连接符 11"/>
            <p:cNvCxnSpPr>
              <a:cxnSpLocks noChangeShapeType="1"/>
            </p:cNvCxnSpPr>
            <p:nvPr/>
          </p:nvCxnSpPr>
          <p:spPr bwMode="auto">
            <a:xfrm flipH="1">
              <a:off x="5322827" y="5157788"/>
              <a:ext cx="1439863" cy="0"/>
            </a:xfrm>
            <a:prstGeom prst="straightConnector1">
              <a:avLst/>
            </a:prstGeom>
            <a:noFill/>
            <a:ln w="38100" algn="ctr">
              <a:solidFill>
                <a:srgbClr val="0066FF"/>
              </a:solidFill>
              <a:round/>
              <a:tailEnd type="arrow" w="med" len="med"/>
            </a:ln>
            <a:extLst>
              <a:ext uri="{909E8E84-426E-40DD-AFC4-6F175D3DCCD1}">
                <a14:hiddenFill xmlns:a14="http://schemas.microsoft.com/office/drawing/2010/main">
                  <a:noFill/>
                </a14:hiddenFill>
              </a:ext>
            </a:extLst>
          </p:spPr>
        </p:cxnSp>
        <p:sp>
          <p:nvSpPr>
            <p:cNvPr id="14" name="TextBox 12"/>
            <p:cNvSpPr txBox="1">
              <a:spLocks noChangeArrowheads="1"/>
            </p:cNvSpPr>
            <p:nvPr/>
          </p:nvSpPr>
          <p:spPr bwMode="auto">
            <a:xfrm>
              <a:off x="5737165" y="4149725"/>
              <a:ext cx="720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algn="ctr" eaLnBrk="1" hangingPunct="1"/>
              <a:r>
                <a:rPr lang="en-US" altLang="zh-CN" sz="2800" dirty="0">
                  <a:solidFill>
                    <a:srgbClr val="FF0066"/>
                  </a:solidFill>
                </a:rPr>
                <a:t>T</a:t>
              </a:r>
              <a:endParaRPr lang="zh-CN" altLang="en-US" sz="2800" dirty="0">
                <a:solidFill>
                  <a:srgbClr val="FF0066"/>
                </a:solidFill>
              </a:endParaRPr>
            </a:p>
          </p:txBody>
        </p:sp>
        <p:sp>
          <p:nvSpPr>
            <p:cNvPr id="15" name="TextBox 13"/>
            <p:cNvSpPr txBox="1">
              <a:spLocks noChangeArrowheads="1"/>
            </p:cNvSpPr>
            <p:nvPr/>
          </p:nvSpPr>
          <p:spPr bwMode="auto">
            <a:xfrm>
              <a:off x="5737165" y="5157788"/>
              <a:ext cx="720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eaLnBrk="1" hangingPunct="1"/>
              <a:r>
                <a:rPr lang="en-US" altLang="zh-CN" sz="2800" dirty="0"/>
                <a:t>-</a:t>
              </a:r>
              <a:r>
                <a:rPr lang="en-US" altLang="zh-CN" sz="2800" dirty="0">
                  <a:solidFill>
                    <a:srgbClr val="FF0066"/>
                  </a:solidFill>
                </a:rPr>
                <a:t>N</a:t>
              </a:r>
              <a:endParaRPr lang="zh-CN" altLang="en-US" sz="2800" dirty="0">
                <a:solidFill>
                  <a:srgbClr val="FF0066"/>
                </a:solidFill>
              </a:endParaRPr>
            </a:p>
          </p:txBody>
        </p:sp>
        <p:cxnSp>
          <p:nvCxnSpPr>
            <p:cNvPr id="16" name="形状 16"/>
            <p:cNvCxnSpPr>
              <a:cxnSpLocks noChangeShapeType="1"/>
              <a:stCxn id="8" idx="7"/>
              <a:endCxn id="8" idx="5"/>
            </p:cNvCxnSpPr>
            <p:nvPr/>
          </p:nvCxnSpPr>
          <p:spPr bwMode="auto">
            <a:xfrm rot="16200000" flipH="1">
              <a:off x="7374671" y="4904582"/>
              <a:ext cx="661987" cy="12700"/>
            </a:xfrm>
            <a:prstGeom prst="curvedConnector5">
              <a:avLst>
                <a:gd name="adj1" fmla="val -34537"/>
                <a:gd name="adj2" fmla="val 4760116"/>
                <a:gd name="adj3" fmla="val 134537"/>
              </a:avLst>
            </a:prstGeom>
            <a:noFill/>
            <a:ln w="38100" algn="ctr">
              <a:solidFill>
                <a:srgbClr val="0066FF"/>
              </a:solidFill>
              <a:round/>
              <a:headEnd type="none" w="med" len="med"/>
              <a:tailEnd type="triangle" w="med" len="med"/>
            </a:ln>
            <a:extLst>
              <a:ext uri="{909E8E84-426E-40DD-AFC4-6F175D3DCCD1}">
                <a14:hiddenFill xmlns:a14="http://schemas.microsoft.com/office/drawing/2010/main">
                  <a:noFill/>
                </a14:hiddenFill>
              </a:ext>
            </a:extLst>
          </p:spPr>
        </p:cxnSp>
        <p:cxnSp>
          <p:nvCxnSpPr>
            <p:cNvPr id="17" name="形状 19"/>
            <p:cNvCxnSpPr>
              <a:cxnSpLocks noChangeShapeType="1"/>
              <a:stCxn id="7" idx="1"/>
              <a:endCxn id="7" idx="3"/>
            </p:cNvCxnSpPr>
            <p:nvPr/>
          </p:nvCxnSpPr>
          <p:spPr bwMode="auto">
            <a:xfrm rot="16200000" flipH="1">
              <a:off x="4120296" y="4904582"/>
              <a:ext cx="661987" cy="12700"/>
            </a:xfrm>
            <a:prstGeom prst="curvedConnector5">
              <a:avLst>
                <a:gd name="adj1" fmla="val -34537"/>
                <a:gd name="adj2" fmla="val -5610106"/>
                <a:gd name="adj3" fmla="val 134537"/>
              </a:avLst>
            </a:prstGeom>
            <a:noFill/>
            <a:ln w="38100" algn="ctr">
              <a:solidFill>
                <a:srgbClr val="0066FF"/>
              </a:solidFill>
              <a:round/>
              <a:headEnd type="triangle" w="med" len="med"/>
              <a:tailEnd type="none" w="med" len="med"/>
            </a:ln>
            <a:extLst>
              <a:ext uri="{909E8E84-426E-40DD-AFC4-6F175D3DCCD1}">
                <a14:hiddenFill xmlns:a14="http://schemas.microsoft.com/office/drawing/2010/main">
                  <a:noFill/>
                </a14:hiddenFill>
              </a:ext>
            </a:extLst>
          </p:spPr>
        </p:cxnSp>
        <p:sp>
          <p:nvSpPr>
            <p:cNvPr id="3" name="TextBox 12"/>
            <p:cNvSpPr txBox="1">
              <a:spLocks noChangeArrowheads="1"/>
            </p:cNvSpPr>
            <p:nvPr/>
          </p:nvSpPr>
          <p:spPr bwMode="auto">
            <a:xfrm>
              <a:off x="8143814" y="4606946"/>
              <a:ext cx="7207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algn="ctr" eaLnBrk="1" hangingPunct="1"/>
              <a:r>
                <a:rPr lang="en-US" altLang="zh-CN" sz="2800" dirty="0">
                  <a:solidFill>
                    <a:srgbClr val="FF0066"/>
                  </a:solidFill>
                </a:rPr>
                <a:t>T</a:t>
              </a:r>
              <a:endParaRPr lang="zh-CN" altLang="en-US" sz="2800" dirty="0">
                <a:solidFill>
                  <a:srgbClr val="FF0066"/>
                </a:solidFill>
              </a:endParaRPr>
            </a:p>
          </p:txBody>
        </p:sp>
        <p:sp>
          <p:nvSpPr>
            <p:cNvPr id="19" name="TextBox 13"/>
            <p:cNvSpPr txBox="1">
              <a:spLocks noChangeArrowheads="1"/>
            </p:cNvSpPr>
            <p:nvPr/>
          </p:nvSpPr>
          <p:spPr bwMode="auto">
            <a:xfrm>
              <a:off x="3115471" y="4672013"/>
              <a:ext cx="7207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3600" b="1">
                  <a:solidFill>
                    <a:schemeClr val="bg1"/>
                  </a:solidFill>
                  <a:latin typeface="Arial" panose="020B0604020202020204" pitchFamily="34" charset="0"/>
                  <a:ea typeface="黑体" panose="02010609060101010101" charset="-122"/>
                </a:defRPr>
              </a:lvl1pPr>
              <a:lvl2pPr marL="742950" indent="-285750" eaLnBrk="0" hangingPunct="0">
                <a:defRPr kumimoji="1" sz="3600" b="1">
                  <a:solidFill>
                    <a:schemeClr val="bg1"/>
                  </a:solidFill>
                  <a:latin typeface="Arial" panose="020B0604020202020204" pitchFamily="34" charset="0"/>
                  <a:ea typeface="黑体" panose="02010609060101010101" charset="-122"/>
                </a:defRPr>
              </a:lvl2pPr>
              <a:lvl3pPr marL="1143000" indent="-228600" eaLnBrk="0" hangingPunct="0">
                <a:defRPr kumimoji="1" sz="3600" b="1">
                  <a:solidFill>
                    <a:schemeClr val="bg1"/>
                  </a:solidFill>
                  <a:latin typeface="Arial" panose="020B0604020202020204" pitchFamily="34" charset="0"/>
                  <a:ea typeface="黑体" panose="02010609060101010101" charset="-122"/>
                </a:defRPr>
              </a:lvl3pPr>
              <a:lvl4pPr marL="1600200" indent="-228600" eaLnBrk="0" hangingPunct="0">
                <a:defRPr kumimoji="1" sz="3600" b="1">
                  <a:solidFill>
                    <a:schemeClr val="bg1"/>
                  </a:solidFill>
                  <a:latin typeface="Arial" panose="020B0604020202020204" pitchFamily="34" charset="0"/>
                  <a:ea typeface="黑体" panose="02010609060101010101" charset="-122"/>
                </a:defRPr>
              </a:lvl4pPr>
              <a:lvl5pPr marL="2057400" indent="-228600" eaLnBrk="0" hangingPunct="0">
                <a:defRPr kumimoji="1" sz="3600" b="1">
                  <a:solidFill>
                    <a:schemeClr val="bg1"/>
                  </a:solidFill>
                  <a:latin typeface="Arial" panose="020B0604020202020204" pitchFamily="34" charset="0"/>
                  <a:ea typeface="黑体" panose="02010609060101010101" charset="-122"/>
                </a:defRPr>
              </a:lvl5pPr>
              <a:lvl6pPr marL="25146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6pPr>
              <a:lvl7pPr marL="29718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7pPr>
              <a:lvl8pPr marL="34290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8pPr>
              <a:lvl9pPr marL="3886200" indent="-228600" eaLnBrk="0" fontAlgn="base" hangingPunct="0">
                <a:spcBef>
                  <a:spcPct val="0"/>
                </a:spcBef>
                <a:spcAft>
                  <a:spcPct val="0"/>
                </a:spcAft>
                <a:defRPr kumimoji="1" sz="3600" b="1">
                  <a:solidFill>
                    <a:schemeClr val="bg1"/>
                  </a:solidFill>
                  <a:latin typeface="Arial" panose="020B0604020202020204" pitchFamily="34" charset="0"/>
                  <a:ea typeface="黑体" panose="02010609060101010101" charset="-122"/>
                </a:defRPr>
              </a:lvl9pPr>
            </a:lstStyle>
            <a:p>
              <a:pPr eaLnBrk="1" hangingPunct="1"/>
              <a:r>
                <a:rPr lang="en-US" altLang="zh-CN" sz="2800" dirty="0"/>
                <a:t>-</a:t>
              </a:r>
              <a:r>
                <a:rPr lang="en-US" altLang="zh-CN" sz="2800" dirty="0">
                  <a:solidFill>
                    <a:srgbClr val="FF0066"/>
                  </a:solidFill>
                </a:rPr>
                <a:t>N</a:t>
              </a:r>
              <a:endParaRPr lang="zh-CN" altLang="en-US" sz="2800" dirty="0">
                <a:solidFill>
                  <a:srgbClr val="FF0066"/>
                </a:solidFill>
              </a:endParaRPr>
            </a:p>
          </p:txBody>
        </p:sp>
        <p:sp>
          <p:nvSpPr>
            <p:cNvPr id="4" name="文本框 3"/>
            <p:cNvSpPr txBox="1"/>
            <p:nvPr/>
          </p:nvSpPr>
          <p:spPr>
            <a:xfrm>
              <a:off x="608644" y="4300563"/>
              <a:ext cx="2375065" cy="1135054"/>
            </a:xfrm>
            <a:prstGeom prst="rect">
              <a:avLst/>
            </a:prstGeom>
            <a:noFill/>
          </p:spPr>
          <p:txBody>
            <a:bodyPr wrap="square" rtlCol="0">
              <a:spAutoFit/>
            </a:bodyPr>
            <a:lstStyle/>
            <a:p>
              <a:pPr>
                <a:lnSpc>
                  <a:spcPct val="150000"/>
                </a:lnSpc>
              </a:pPr>
              <a:r>
                <a:rPr lang="en-US" altLang="zh-CN" sz="2400" dirty="0">
                  <a:latin typeface="微软雅黑" panose="00000500000000000000" pitchFamily="34" charset="-122"/>
                  <a:ea typeface="微软雅黑" panose="00000500000000000000" pitchFamily="34" charset="-122"/>
                </a:rPr>
                <a:t>T</a:t>
              </a:r>
              <a:r>
                <a:rPr lang="zh-CN" altLang="en-US" sz="2400" dirty="0">
                  <a:latin typeface="微软雅黑" panose="00000500000000000000" pitchFamily="34" charset="-122"/>
                  <a:ea typeface="微软雅黑" panose="00000500000000000000" pitchFamily="34" charset="-122"/>
                </a:rPr>
                <a:t>：</a:t>
              </a:r>
              <a:r>
                <a:rPr lang="en-US" altLang="zh-CN" sz="2400" dirty="0">
                  <a:latin typeface="微软雅黑" panose="00000500000000000000" pitchFamily="34" charset="-122"/>
                  <a:ea typeface="微软雅黑" panose="00000500000000000000" pitchFamily="34" charset="-122"/>
                </a:rPr>
                <a:t>Taken</a:t>
              </a:r>
              <a:endParaRPr lang="en-US" altLang="zh-CN" sz="2400" dirty="0">
                <a:latin typeface="微软雅黑" panose="00000500000000000000" pitchFamily="34" charset="-122"/>
                <a:ea typeface="微软雅黑" panose="00000500000000000000" pitchFamily="34" charset="-122"/>
              </a:endParaRPr>
            </a:p>
            <a:p>
              <a:pPr>
                <a:lnSpc>
                  <a:spcPct val="150000"/>
                </a:lnSpc>
              </a:pPr>
              <a:r>
                <a:rPr lang="en-US" altLang="zh-CN" sz="2400" dirty="0">
                  <a:latin typeface="微软雅黑" panose="00000500000000000000" pitchFamily="34" charset="-122"/>
                  <a:ea typeface="微软雅黑" panose="00000500000000000000" pitchFamily="34" charset="-122"/>
                </a:rPr>
                <a:t>N</a:t>
              </a:r>
              <a:r>
                <a:rPr lang="zh-CN" altLang="en-US" sz="2400" dirty="0">
                  <a:latin typeface="微软雅黑" panose="00000500000000000000" pitchFamily="34" charset="-122"/>
                  <a:ea typeface="微软雅黑" panose="00000500000000000000" pitchFamily="34" charset="-122"/>
                </a:rPr>
                <a:t>：</a:t>
              </a:r>
              <a:r>
                <a:rPr lang="en-US" altLang="zh-CN" sz="2400" dirty="0">
                  <a:latin typeface="微软雅黑" panose="00000500000000000000" pitchFamily="34" charset="-122"/>
                  <a:ea typeface="微软雅黑" panose="00000500000000000000" pitchFamily="34" charset="-122"/>
                </a:rPr>
                <a:t>Not Taken</a:t>
              </a:r>
              <a:endParaRPr lang="zh-CN" altLang="en-US" sz="2400" dirty="0">
                <a:latin typeface="微软雅黑" panose="00000500000000000000" pitchFamily="34" charset="-122"/>
                <a:ea typeface="微软雅黑" panose="00000500000000000000"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5" name="Text Box 4"/>
          <p:cNvSpPr txBox="1">
            <a:spLocks noChangeArrowheads="1"/>
          </p:cNvSpPr>
          <p:nvPr/>
        </p:nvSpPr>
        <p:spPr bwMode="auto">
          <a:xfrm>
            <a:off x="1005838" y="1283463"/>
            <a:ext cx="3659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0000500000000000000" pitchFamily="34" charset="-122"/>
                <a:ea typeface="微软雅黑" panose="00000500000000000000" pitchFamily="34" charset="-122"/>
              </a:rPr>
              <a:t>void </a:t>
            </a:r>
            <a:r>
              <a:rPr lang="en-US" altLang="zh-CN" sz="1600" dirty="0" err="1">
                <a:latin typeface="微软雅黑" panose="00000500000000000000" pitchFamily="34" charset="-122"/>
                <a:ea typeface="微软雅黑" panose="00000500000000000000" pitchFamily="34" charset="-122"/>
              </a:rPr>
              <a:t>some_function</a:t>
            </a:r>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for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 0;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&lt; 10;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a:t>
            </a:r>
            <a:endParaRPr lang="en-US" altLang="zh-CN" sz="1600" dirty="0">
              <a:latin typeface="微软雅黑" panose="00000500000000000000" pitchFamily="34" charset="-122"/>
              <a:ea typeface="微软雅黑" panose="00000500000000000000" pitchFamily="34" charset="-122"/>
            </a:endParaRPr>
          </a:p>
        </p:txBody>
      </p:sp>
      <p:pic>
        <p:nvPicPr>
          <p:cNvPr id="106" name="图片 105"/>
          <p:cNvPicPr>
            <a:picLocks noChangeAspect="1"/>
          </p:cNvPicPr>
          <p:nvPr/>
        </p:nvPicPr>
        <p:blipFill>
          <a:blip r:embed="rId1"/>
          <a:stretch>
            <a:fillRect/>
          </a:stretch>
        </p:blipFill>
        <p:spPr>
          <a:xfrm>
            <a:off x="461973" y="4154169"/>
            <a:ext cx="11456072" cy="1689265"/>
          </a:xfrm>
          <a:prstGeom prst="rect">
            <a:avLst/>
          </a:prstGeom>
        </p:spPr>
      </p:pic>
      <p:sp>
        <p:nvSpPr>
          <p:cNvPr id="108" name="Text Box 5"/>
          <p:cNvSpPr txBox="1">
            <a:spLocks noChangeArrowheads="1"/>
          </p:cNvSpPr>
          <p:nvPr/>
        </p:nvSpPr>
        <p:spPr bwMode="auto">
          <a:xfrm>
            <a:off x="6096000" y="1283463"/>
            <a:ext cx="30511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ADDI</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$zero, 10</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LOOP: ...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ADDI</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$-1</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BNE</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$zero, LOOP</a:t>
            </a:r>
            <a:endParaRPr lang="en-US" altLang="zh-CN" sz="1600" dirty="0">
              <a:latin typeface="微软雅黑" panose="00000500000000000000" pitchFamily="34" charset="-122"/>
              <a:ea typeface="微软雅黑" panose="00000500000000000000" pitchFamily="34" charset="-122"/>
            </a:endParaRPr>
          </a:p>
        </p:txBody>
      </p:sp>
      <p:sp>
        <p:nvSpPr>
          <p:cNvPr id="110" name="AutoShape 8"/>
          <p:cNvSpPr>
            <a:spLocks noChangeArrowheads="1"/>
          </p:cNvSpPr>
          <p:nvPr/>
        </p:nvSpPr>
        <p:spPr bwMode="auto">
          <a:xfrm>
            <a:off x="4572000" y="1835150"/>
            <a:ext cx="303213" cy="303213"/>
          </a:xfrm>
          <a:prstGeom prst="rightArrow">
            <a:avLst>
              <a:gd name="adj1" fmla="val 50000"/>
              <a:gd name="adj2" fmla="val 25000"/>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zh-CN"/>
          </a:p>
        </p:txBody>
      </p:sp>
      <p:sp>
        <p:nvSpPr>
          <p:cNvPr id="112" name="Line 7"/>
          <p:cNvSpPr>
            <a:spLocks noChangeShapeType="1"/>
          </p:cNvSpPr>
          <p:nvPr/>
        </p:nvSpPr>
        <p:spPr bwMode="auto">
          <a:xfrm>
            <a:off x="1004888" y="3079075"/>
            <a:ext cx="7972857" cy="285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 name="Line 636"/>
          <p:cNvSpPr>
            <a:spLocks noChangeShapeType="1"/>
          </p:cNvSpPr>
          <p:nvPr/>
        </p:nvSpPr>
        <p:spPr bwMode="auto">
          <a:xfrm>
            <a:off x="6210797"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6" name="Line 637"/>
          <p:cNvSpPr>
            <a:spLocks noChangeShapeType="1"/>
          </p:cNvSpPr>
          <p:nvPr/>
        </p:nvSpPr>
        <p:spPr bwMode="auto">
          <a:xfrm>
            <a:off x="6697085"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8" name="Text Box 638"/>
          <p:cNvSpPr txBox="1">
            <a:spLocks noChangeArrowheads="1"/>
          </p:cNvSpPr>
          <p:nvPr/>
        </p:nvSpPr>
        <p:spPr bwMode="auto">
          <a:xfrm>
            <a:off x="6042522" y="3375188"/>
            <a:ext cx="505779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0000500000000000000" pitchFamily="34" charset="-122"/>
                <a:ea typeface="微软雅黑" panose="00000500000000000000" pitchFamily="34" charset="-122"/>
              </a:rPr>
              <a:t>两次错误预测：退出循环和第一次进入循环</a:t>
            </a:r>
            <a:endParaRPr lang="en-US" altLang="zh-CN" sz="2000" dirty="0">
              <a:latin typeface="微软雅黑" panose="00000500000000000000" pitchFamily="34" charset="-122"/>
              <a:ea typeface="微软雅黑" panose="00000500000000000000" pitchFamily="34" charset="-122"/>
            </a:endParaRPr>
          </a:p>
        </p:txBody>
      </p:sp>
      <p:sp>
        <p:nvSpPr>
          <p:cNvPr id="120" name="Text Box 638"/>
          <p:cNvSpPr txBox="1">
            <a:spLocks noChangeArrowheads="1"/>
          </p:cNvSpPr>
          <p:nvPr/>
        </p:nvSpPr>
        <p:spPr bwMode="auto">
          <a:xfrm>
            <a:off x="457006" y="6069405"/>
            <a:ext cx="5064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0000500000000000000" pitchFamily="34" charset="-122"/>
                <a:ea typeface="微软雅黑" panose="00000500000000000000" pitchFamily="34" charset="-122"/>
              </a:rPr>
              <a:t>每</a:t>
            </a:r>
            <a:r>
              <a:rPr lang="en-US" altLang="zh-CN" sz="2000" dirty="0">
                <a:latin typeface="微软雅黑" panose="00000500000000000000" pitchFamily="34" charset="-122"/>
                <a:ea typeface="微软雅黑" panose="00000500000000000000" pitchFamily="34" charset="-122"/>
              </a:rPr>
              <a:t>10</a:t>
            </a:r>
            <a:r>
              <a:rPr lang="zh-CN" altLang="en-US" sz="2000" dirty="0">
                <a:latin typeface="微软雅黑" panose="00000500000000000000" pitchFamily="34" charset="-122"/>
                <a:ea typeface="微软雅黑" panose="00000500000000000000" pitchFamily="34" charset="-122"/>
              </a:rPr>
              <a:t>次分支出现</a:t>
            </a:r>
            <a:r>
              <a:rPr lang="en-US" altLang="zh-CN" sz="2000" dirty="0">
                <a:latin typeface="微软雅黑" panose="00000500000000000000" pitchFamily="34" charset="-122"/>
                <a:ea typeface="微软雅黑" panose="00000500000000000000" pitchFamily="34" charset="-122"/>
              </a:rPr>
              <a:t>2</a:t>
            </a:r>
            <a:r>
              <a:rPr lang="zh-CN" altLang="en-US" sz="2000" dirty="0">
                <a:latin typeface="微软雅黑" panose="00000500000000000000" pitchFamily="34" charset="-122"/>
                <a:ea typeface="微软雅黑" panose="00000500000000000000" pitchFamily="34" charset="-122"/>
              </a:rPr>
              <a:t>次预测错误，正确率</a:t>
            </a:r>
            <a:r>
              <a:rPr lang="en-US" altLang="zh-CN" sz="2000" dirty="0">
                <a:latin typeface="微软雅黑" panose="00000500000000000000" pitchFamily="34" charset="-122"/>
                <a:ea typeface="微软雅黑" panose="00000500000000000000" pitchFamily="34" charset="-122"/>
              </a:rPr>
              <a:t>80%</a:t>
            </a:r>
            <a:endParaRPr lang="en-US" altLang="zh-CN" sz="20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linds(horizontal)">
                                      <p:cBhvr>
                                        <p:cTn id="7" dur="500"/>
                                        <p:tgtEl>
                                          <p:spTgt spid="1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blinds(horizontal)">
                                      <p:cBhvr>
                                        <p:cTn id="10" dur="500"/>
                                        <p:tgtEl>
                                          <p:spTgt spid="1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blinds(horizontal)">
                                      <p:cBhvr>
                                        <p:cTn id="13" dur="5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blinds(horizontal)">
                                      <p:cBhvr>
                                        <p:cTn id="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8" grpId="0"/>
      <p:bldP spid="12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6356749" cy="742071"/>
            <a:chOff x="599619" y="278221"/>
            <a:chExt cx="6356749" cy="742070"/>
          </a:xfrm>
        </p:grpSpPr>
        <p:sp>
          <p:nvSpPr>
            <p:cNvPr id="12" name="矩形 11"/>
            <p:cNvSpPr/>
            <p:nvPr/>
          </p:nvSpPr>
          <p:spPr>
            <a:xfrm>
              <a:off x="599619" y="712514"/>
              <a:ext cx="597831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1-bit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575888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363826"/>
            <a:ext cx="1107967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预测条件变化过快（仅取决于上次预测结果）</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对于分支方向改变不频繁的程序不适用。</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预测性能有时会低于静态分支预测器，特别是，对于一些极端情况造成预测准确度为</a:t>
            </a:r>
            <a:r>
              <a:rPr lang="en-US" altLang="zh-CN" sz="2800" dirty="0">
                <a:latin typeface="微软雅黑" panose="00000500000000000000" pitchFamily="34" charset="-122"/>
                <a:ea typeface="微软雅黑" panose="00000500000000000000" pitchFamily="34" charset="-122"/>
                <a:cs typeface="+mn-ea"/>
                <a:sym typeface="+mn-lt"/>
              </a:rPr>
              <a:t>0</a:t>
            </a:r>
            <a:r>
              <a:rPr lang="zh-CN" altLang="en-US" sz="2800" dirty="0">
                <a:latin typeface="微软雅黑" panose="00000500000000000000" pitchFamily="34" charset="-122"/>
                <a:ea typeface="微软雅黑" panose="00000500000000000000" pitchFamily="34" charset="-122"/>
                <a:cs typeface="+mn-ea"/>
                <a:sym typeface="+mn-lt"/>
              </a:rPr>
              <a:t>。</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0" y="278225"/>
            <a:ext cx="7113624" cy="742071"/>
            <a:chOff x="599618" y="278221"/>
            <a:chExt cx="7113624" cy="742070"/>
          </a:xfrm>
        </p:grpSpPr>
        <p:sp>
          <p:nvSpPr>
            <p:cNvPr id="12" name="矩形 11"/>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482576"/>
            <a:ext cx="11079676" cy="58105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预测状态信息从</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位计数器增加到了</a:t>
            </a:r>
            <a:r>
              <a:rPr lang="en-US" altLang="zh-CN" sz="2400" dirty="0">
                <a:latin typeface="微软雅黑" panose="00000500000000000000" pitchFamily="34" charset="-122"/>
                <a:ea typeface="微软雅黑" panose="00000500000000000000" pitchFamily="34" charset="-122"/>
                <a:cs typeface="+mn-ea"/>
                <a:sym typeface="+mn-lt"/>
              </a:rPr>
              <a:t>2</a:t>
            </a:r>
            <a:r>
              <a:rPr lang="zh-CN" altLang="en-US" sz="2400" dirty="0">
                <a:latin typeface="微软雅黑" panose="00000500000000000000" pitchFamily="34" charset="-122"/>
                <a:ea typeface="微软雅黑" panose="00000500000000000000" pitchFamily="34" charset="-122"/>
                <a:cs typeface="+mn-ea"/>
                <a:sym typeface="+mn-lt"/>
              </a:rPr>
              <a:t>位计数器。</a:t>
            </a:r>
            <a:endParaRPr lang="en-US" altLang="zh-CN" sz="2400" dirty="0">
              <a:latin typeface="微软雅黑" panose="00000500000000000000" pitchFamily="34" charset="-122"/>
              <a:ea typeface="微软雅黑" panose="00000500000000000000" pitchFamily="34" charset="-122"/>
              <a:cs typeface="+mn-ea"/>
              <a:sym typeface="+mn-lt"/>
            </a:endParaRPr>
          </a:p>
        </p:txBody>
      </p:sp>
      <p:sp>
        <p:nvSpPr>
          <p:cNvPr id="18" name="Oval 4"/>
          <p:cNvSpPr>
            <a:spLocks noChangeArrowheads="1"/>
          </p:cNvSpPr>
          <p:nvPr/>
        </p:nvSpPr>
        <p:spPr bwMode="auto">
          <a:xfrm>
            <a:off x="2576378" y="2893044"/>
            <a:ext cx="596900" cy="5207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0000500000000000000" pitchFamily="34" charset="-122"/>
                <a:ea typeface="微软雅黑" panose="00000500000000000000" pitchFamily="34" charset="-122"/>
              </a:rPr>
              <a:t>11</a:t>
            </a:r>
            <a:endParaRPr lang="en-US" altLang="zh-CN" sz="1600" dirty="0">
              <a:solidFill>
                <a:srgbClr val="00B050"/>
              </a:solidFill>
              <a:latin typeface="微软雅黑" panose="00000500000000000000" pitchFamily="34" charset="-122"/>
              <a:ea typeface="微软雅黑" panose="00000500000000000000" pitchFamily="34" charset="-122"/>
            </a:endParaRPr>
          </a:p>
        </p:txBody>
      </p:sp>
      <p:sp>
        <p:nvSpPr>
          <p:cNvPr id="20" name="Oval 5"/>
          <p:cNvSpPr>
            <a:spLocks noChangeArrowheads="1"/>
          </p:cNvSpPr>
          <p:nvPr/>
        </p:nvSpPr>
        <p:spPr bwMode="auto">
          <a:xfrm>
            <a:off x="2576378" y="3731244"/>
            <a:ext cx="596900" cy="5207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lin ang="13500000" scaled="1"/>
            <a:tileRect/>
          </a:gra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0000500000000000000" pitchFamily="34" charset="-122"/>
                <a:ea typeface="微软雅黑" panose="00000500000000000000" pitchFamily="34" charset="-122"/>
              </a:rPr>
              <a:t>10</a:t>
            </a:r>
            <a:endParaRPr lang="en-US" altLang="zh-CN" sz="1600" dirty="0">
              <a:solidFill>
                <a:srgbClr val="00B050"/>
              </a:solidFill>
              <a:latin typeface="微软雅黑" panose="00000500000000000000" pitchFamily="34" charset="-122"/>
              <a:ea typeface="微软雅黑" panose="00000500000000000000" pitchFamily="34" charset="-122"/>
            </a:endParaRPr>
          </a:p>
        </p:txBody>
      </p:sp>
      <p:sp>
        <p:nvSpPr>
          <p:cNvPr id="21" name="Oval 6"/>
          <p:cNvSpPr>
            <a:spLocks noChangeArrowheads="1"/>
          </p:cNvSpPr>
          <p:nvPr/>
        </p:nvSpPr>
        <p:spPr bwMode="auto">
          <a:xfrm>
            <a:off x="2576378" y="4569444"/>
            <a:ext cx="596900" cy="520700"/>
          </a:xfrm>
          <a:prstGeom prst="ellipse">
            <a:avLst/>
          </a:prstGeom>
          <a:solidFill>
            <a:schemeClr val="bg1"/>
          </a:soli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0000500000000000000" pitchFamily="34" charset="-122"/>
                <a:ea typeface="微软雅黑" panose="00000500000000000000" pitchFamily="34" charset="-122"/>
              </a:rPr>
              <a:t>01</a:t>
            </a:r>
            <a:endParaRPr lang="en-US" altLang="zh-CN" sz="1600" dirty="0">
              <a:solidFill>
                <a:srgbClr val="00B050"/>
              </a:solidFill>
              <a:latin typeface="微软雅黑" panose="00000500000000000000" pitchFamily="34" charset="-122"/>
              <a:ea typeface="微软雅黑" panose="00000500000000000000" pitchFamily="34" charset="-122"/>
            </a:endParaRPr>
          </a:p>
        </p:txBody>
      </p:sp>
      <p:sp>
        <p:nvSpPr>
          <p:cNvPr id="22" name="Oval 7"/>
          <p:cNvSpPr>
            <a:spLocks noChangeArrowheads="1"/>
          </p:cNvSpPr>
          <p:nvPr/>
        </p:nvSpPr>
        <p:spPr bwMode="auto">
          <a:xfrm>
            <a:off x="2576378" y="5407644"/>
            <a:ext cx="596900" cy="520700"/>
          </a:xfrm>
          <a:prstGeom prst="ellipse">
            <a:avLst/>
          </a:prstGeom>
          <a:solidFill>
            <a:schemeClr val="bg1"/>
          </a:solidFill>
          <a:ln w="12700">
            <a:solidFill>
              <a:schemeClr val="tx1"/>
            </a:solidFill>
            <a:round/>
          </a:ln>
        </p:spPr>
        <p:txBody>
          <a:bodyPr wrap="none" lIns="92075" tIns="46038" rIns="92075" bIns="46038"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1600" dirty="0">
                <a:solidFill>
                  <a:srgbClr val="00B050"/>
                </a:solidFill>
                <a:latin typeface="微软雅黑" panose="00000500000000000000" pitchFamily="34" charset="-122"/>
                <a:ea typeface="微软雅黑" panose="00000500000000000000" pitchFamily="34" charset="-122"/>
              </a:rPr>
              <a:t>00</a:t>
            </a:r>
            <a:endParaRPr lang="en-US" altLang="zh-CN" sz="1600" dirty="0">
              <a:solidFill>
                <a:srgbClr val="00B050"/>
              </a:solidFill>
              <a:latin typeface="微软雅黑" panose="00000500000000000000" pitchFamily="34" charset="-122"/>
              <a:ea typeface="微软雅黑" panose="00000500000000000000" pitchFamily="34" charset="-122"/>
            </a:endParaRPr>
          </a:p>
        </p:txBody>
      </p:sp>
      <p:grpSp>
        <p:nvGrpSpPr>
          <p:cNvPr id="23" name="Group 8"/>
          <p:cNvGrpSpPr/>
          <p:nvPr/>
        </p:nvGrpSpPr>
        <p:grpSpPr bwMode="auto">
          <a:xfrm>
            <a:off x="3179628" y="3115294"/>
            <a:ext cx="230188" cy="2667000"/>
            <a:chOff x="2736" y="1536"/>
            <a:chExt cx="145" cy="1680"/>
          </a:xfrm>
        </p:grpSpPr>
        <p:grpSp>
          <p:nvGrpSpPr>
            <p:cNvPr id="24" name="Group 9"/>
            <p:cNvGrpSpPr/>
            <p:nvPr/>
          </p:nvGrpSpPr>
          <p:grpSpPr bwMode="auto">
            <a:xfrm>
              <a:off x="2736" y="1536"/>
              <a:ext cx="145" cy="528"/>
              <a:chOff x="2736" y="1536"/>
              <a:chExt cx="145" cy="528"/>
            </a:xfrm>
          </p:grpSpPr>
          <p:sp>
            <p:nvSpPr>
              <p:cNvPr id="31" name="Arc 10"/>
              <p:cNvSpPr/>
              <p:nvPr/>
            </p:nvSpPr>
            <p:spPr bwMode="auto">
              <a:xfrm>
                <a:off x="2736" y="1756"/>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2" name="Arc 11"/>
              <p:cNvSpPr/>
              <p:nvPr/>
            </p:nvSpPr>
            <p:spPr bwMode="auto">
              <a:xfrm rot="10800000">
                <a:off x="2737" y="1536"/>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5" name="Group 12"/>
            <p:cNvGrpSpPr/>
            <p:nvPr/>
          </p:nvGrpSpPr>
          <p:grpSpPr bwMode="auto">
            <a:xfrm>
              <a:off x="2736" y="2112"/>
              <a:ext cx="145" cy="528"/>
              <a:chOff x="2736" y="2112"/>
              <a:chExt cx="145" cy="528"/>
            </a:xfrm>
          </p:grpSpPr>
          <p:sp>
            <p:nvSpPr>
              <p:cNvPr id="29" name="Arc 13"/>
              <p:cNvSpPr/>
              <p:nvPr/>
            </p:nvSpPr>
            <p:spPr bwMode="auto">
              <a:xfrm>
                <a:off x="2736" y="2332"/>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0" name="Arc 14"/>
              <p:cNvSpPr/>
              <p:nvPr/>
            </p:nvSpPr>
            <p:spPr bwMode="auto">
              <a:xfrm rot="10800000">
                <a:off x="2737" y="2112"/>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nvGrpSpPr>
            <p:cNvPr id="26" name="Group 15"/>
            <p:cNvGrpSpPr/>
            <p:nvPr/>
          </p:nvGrpSpPr>
          <p:grpSpPr bwMode="auto">
            <a:xfrm>
              <a:off x="2736" y="2688"/>
              <a:ext cx="145" cy="528"/>
              <a:chOff x="2736" y="2688"/>
              <a:chExt cx="145" cy="528"/>
            </a:xfrm>
          </p:grpSpPr>
          <p:sp>
            <p:nvSpPr>
              <p:cNvPr id="27" name="Arc 16"/>
              <p:cNvSpPr/>
              <p:nvPr/>
            </p:nvSpPr>
            <p:spPr bwMode="auto">
              <a:xfrm>
                <a:off x="2736" y="2908"/>
                <a:ext cx="144" cy="30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0"/>
                    </a:moveTo>
                    <a:cubicBezTo>
                      <a:pt x="21600" y="11929"/>
                      <a:pt x="11929" y="21599"/>
                      <a:pt x="0" y="21600"/>
                    </a:cubicBezTo>
                  </a:path>
                  <a:path w="21600" h="21600" stroke="0" extrusionOk="0">
                    <a:moveTo>
                      <a:pt x="21600" y="0"/>
                    </a:moveTo>
                    <a:cubicBezTo>
                      <a:pt x="21600" y="11929"/>
                      <a:pt x="11929" y="21599"/>
                      <a:pt x="0" y="21600"/>
                    </a:cubicBezTo>
                    <a:lnTo>
                      <a:pt x="0" y="0"/>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8" name="Arc 17"/>
              <p:cNvSpPr/>
              <p:nvPr/>
            </p:nvSpPr>
            <p:spPr bwMode="auto">
              <a:xfrm rot="10800000">
                <a:off x="2737" y="2688"/>
                <a:ext cx="144" cy="265"/>
              </a:xfrm>
              <a:custGeom>
                <a:avLst/>
                <a:gdLst>
                  <a:gd name="T0" fmla="*/ 0 w 21600"/>
                  <a:gd name="T1" fmla="*/ 0 h 22099"/>
                  <a:gd name="T2" fmla="*/ 0 w 21600"/>
                  <a:gd name="T3" fmla="*/ 0 h 22099"/>
                  <a:gd name="T4" fmla="*/ 0 w 21600"/>
                  <a:gd name="T5" fmla="*/ 0 h 22099"/>
                  <a:gd name="T6" fmla="*/ 0 60000 65536"/>
                  <a:gd name="T7" fmla="*/ 0 60000 65536"/>
                  <a:gd name="T8" fmla="*/ 0 60000 65536"/>
                  <a:gd name="T9" fmla="*/ 0 w 21600"/>
                  <a:gd name="T10" fmla="*/ 0 h 22099"/>
                  <a:gd name="T11" fmla="*/ 21600 w 21600"/>
                  <a:gd name="T12" fmla="*/ 22099 h 22099"/>
                </a:gdLst>
                <a:ahLst/>
                <a:cxnLst>
                  <a:cxn ang="T6">
                    <a:pos x="T0" y="T1"/>
                  </a:cxn>
                  <a:cxn ang="T7">
                    <a:pos x="T2" y="T3"/>
                  </a:cxn>
                  <a:cxn ang="T8">
                    <a:pos x="T4" y="T5"/>
                  </a:cxn>
                </a:cxnLst>
                <a:rect l="T9" t="T10" r="T11" b="T12"/>
                <a:pathLst>
                  <a:path w="21600" h="22099" fill="none" extrusionOk="0">
                    <a:moveTo>
                      <a:pt x="21600" y="22099"/>
                    </a:moveTo>
                    <a:cubicBezTo>
                      <a:pt x="9670" y="22099"/>
                      <a:pt x="0" y="12428"/>
                      <a:pt x="0" y="499"/>
                    </a:cubicBezTo>
                    <a:cubicBezTo>
                      <a:pt x="-1" y="332"/>
                      <a:pt x="1" y="166"/>
                      <a:pt x="5" y="-1"/>
                    </a:cubicBezTo>
                  </a:path>
                  <a:path w="21600" h="22099" stroke="0" extrusionOk="0">
                    <a:moveTo>
                      <a:pt x="21600" y="22099"/>
                    </a:moveTo>
                    <a:cubicBezTo>
                      <a:pt x="9670" y="22099"/>
                      <a:pt x="0" y="12428"/>
                      <a:pt x="0" y="499"/>
                    </a:cubicBezTo>
                    <a:cubicBezTo>
                      <a:pt x="-1" y="332"/>
                      <a:pt x="1" y="166"/>
                      <a:pt x="5" y="-1"/>
                    </a:cubicBezTo>
                    <a:lnTo>
                      <a:pt x="21600" y="499"/>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grpSp>
      <p:sp>
        <p:nvSpPr>
          <p:cNvPr id="33" name="Arc 18"/>
          <p:cNvSpPr/>
          <p:nvPr/>
        </p:nvSpPr>
        <p:spPr bwMode="auto">
          <a:xfrm>
            <a:off x="2343016" y="34645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4" name="Arc 19"/>
          <p:cNvSpPr/>
          <p:nvPr/>
        </p:nvSpPr>
        <p:spPr bwMode="auto">
          <a:xfrm rot="10800000">
            <a:off x="2341428" y="31137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5" name="Arc 20"/>
          <p:cNvSpPr/>
          <p:nvPr/>
        </p:nvSpPr>
        <p:spPr bwMode="auto">
          <a:xfrm>
            <a:off x="2343016" y="43789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6" name="Arc 21"/>
          <p:cNvSpPr/>
          <p:nvPr/>
        </p:nvSpPr>
        <p:spPr bwMode="auto">
          <a:xfrm rot="10800000">
            <a:off x="2341428" y="40281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7" name="Arc 22"/>
          <p:cNvSpPr/>
          <p:nvPr/>
        </p:nvSpPr>
        <p:spPr bwMode="auto">
          <a:xfrm>
            <a:off x="2343016" y="5293344"/>
            <a:ext cx="228600" cy="488950"/>
          </a:xfrm>
          <a:custGeom>
            <a:avLst/>
            <a:gdLst>
              <a:gd name="T0" fmla="*/ 25604789 w 21600"/>
              <a:gd name="T1" fmla="*/ 250545043 h 21600"/>
              <a:gd name="T2" fmla="*/ 0 w 21600"/>
              <a:gd name="T3" fmla="*/ 0 h 21600"/>
              <a:gd name="T4" fmla="*/ 25604789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8" name="Arc 23"/>
          <p:cNvSpPr/>
          <p:nvPr/>
        </p:nvSpPr>
        <p:spPr bwMode="auto">
          <a:xfrm rot="10800000">
            <a:off x="2341428" y="4942507"/>
            <a:ext cx="228600" cy="422275"/>
          </a:xfrm>
          <a:custGeom>
            <a:avLst/>
            <a:gdLst>
              <a:gd name="T0" fmla="*/ 25597719 w 21600"/>
              <a:gd name="T1" fmla="*/ 0 h 22103"/>
              <a:gd name="T2" fmla="*/ 0 w 21600"/>
              <a:gd name="T3" fmla="*/ 154128697 h 22103"/>
              <a:gd name="T4" fmla="*/ 0 w 21600"/>
              <a:gd name="T5" fmla="*/ 3507616 h 22103"/>
              <a:gd name="T6" fmla="*/ 0 60000 65536"/>
              <a:gd name="T7" fmla="*/ 0 60000 65536"/>
              <a:gd name="T8" fmla="*/ 0 60000 65536"/>
              <a:gd name="T9" fmla="*/ 0 w 21600"/>
              <a:gd name="T10" fmla="*/ 0 h 22103"/>
              <a:gd name="T11" fmla="*/ 21600 w 21600"/>
              <a:gd name="T12" fmla="*/ 22103 h 22103"/>
            </a:gdLst>
            <a:ahLst/>
            <a:cxnLst>
              <a:cxn ang="T6">
                <a:pos x="T0" y="T1"/>
              </a:cxn>
              <a:cxn ang="T7">
                <a:pos x="T2" y="T3"/>
              </a:cxn>
              <a:cxn ang="T8">
                <a:pos x="T4" y="T5"/>
              </a:cxn>
            </a:cxnLst>
            <a:rect l="T9" t="T10" r="T11" b="T12"/>
            <a:pathLst>
              <a:path w="21600" h="22103" fill="none" extrusionOk="0">
                <a:moveTo>
                  <a:pt x="21594" y="-1"/>
                </a:moveTo>
                <a:cubicBezTo>
                  <a:pt x="21598" y="167"/>
                  <a:pt x="21600" y="335"/>
                  <a:pt x="21600" y="503"/>
                </a:cubicBezTo>
                <a:cubicBezTo>
                  <a:pt x="21600" y="12432"/>
                  <a:pt x="11929" y="22102"/>
                  <a:pt x="0" y="22103"/>
                </a:cubicBezTo>
              </a:path>
              <a:path w="21600" h="22103" stroke="0" extrusionOk="0">
                <a:moveTo>
                  <a:pt x="21594" y="-1"/>
                </a:moveTo>
                <a:cubicBezTo>
                  <a:pt x="21598" y="167"/>
                  <a:pt x="21600" y="335"/>
                  <a:pt x="21600" y="503"/>
                </a:cubicBezTo>
                <a:cubicBezTo>
                  <a:pt x="21600" y="12432"/>
                  <a:pt x="11929" y="22102"/>
                  <a:pt x="0" y="22103"/>
                </a:cubicBezTo>
                <a:lnTo>
                  <a:pt x="0" y="503"/>
                </a:lnTo>
                <a:close/>
              </a:path>
            </a:pathLst>
          </a:custGeom>
          <a:noFill/>
          <a:ln w="12700" cap="rnd">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39" name="Arc 24"/>
          <p:cNvSpPr/>
          <p:nvPr/>
        </p:nvSpPr>
        <p:spPr bwMode="auto">
          <a:xfrm>
            <a:off x="2647816" y="5891832"/>
            <a:ext cx="381000" cy="423862"/>
          </a:xfrm>
          <a:custGeom>
            <a:avLst/>
            <a:gdLst>
              <a:gd name="T0" fmla="*/ 24348211 w 43200"/>
              <a:gd name="T1" fmla="*/ 2338012 h 40122"/>
              <a:gd name="T2" fmla="*/ 7194109 w 43200"/>
              <a:gd name="T3" fmla="*/ 0 h 40122"/>
              <a:gd name="T4" fmla="*/ 14817583 w 43200"/>
              <a:gd name="T5" fmla="*/ 21838091 h 40122"/>
              <a:gd name="T6" fmla="*/ 0 60000 65536"/>
              <a:gd name="T7" fmla="*/ 0 60000 65536"/>
              <a:gd name="T8" fmla="*/ 0 60000 65536"/>
              <a:gd name="T9" fmla="*/ 0 w 43200"/>
              <a:gd name="T10" fmla="*/ 0 h 40122"/>
              <a:gd name="T11" fmla="*/ 43200 w 43200"/>
              <a:gd name="T12" fmla="*/ 40122 h 40122"/>
            </a:gdLst>
            <a:ahLst/>
            <a:cxnLst>
              <a:cxn ang="T6">
                <a:pos x="T0" y="T1"/>
              </a:cxn>
              <a:cxn ang="T7">
                <a:pos x="T2" y="T3"/>
              </a:cxn>
              <a:cxn ang="T8">
                <a:pos x="T4" y="T5"/>
              </a:cxn>
            </a:cxnLst>
            <a:rect l="T9" t="T10" r="T11" b="T12"/>
            <a:pathLst>
              <a:path w="43200" h="40122" fill="none" extrusionOk="0">
                <a:moveTo>
                  <a:pt x="35493" y="1982"/>
                </a:moveTo>
                <a:cubicBezTo>
                  <a:pt x="40378" y="6086"/>
                  <a:pt x="43200" y="12141"/>
                  <a:pt x="43200" y="18522"/>
                </a:cubicBezTo>
                <a:cubicBezTo>
                  <a:pt x="43200" y="30451"/>
                  <a:pt x="33529" y="40122"/>
                  <a:pt x="21600" y="40122"/>
                </a:cubicBezTo>
                <a:cubicBezTo>
                  <a:pt x="9670" y="40122"/>
                  <a:pt x="0" y="30451"/>
                  <a:pt x="0" y="18522"/>
                </a:cubicBezTo>
                <a:cubicBezTo>
                  <a:pt x="-1" y="10934"/>
                  <a:pt x="3980" y="3903"/>
                  <a:pt x="10487" y="0"/>
                </a:cubicBezTo>
              </a:path>
              <a:path w="43200" h="40122" stroke="0" extrusionOk="0">
                <a:moveTo>
                  <a:pt x="35493" y="1982"/>
                </a:moveTo>
                <a:cubicBezTo>
                  <a:pt x="40378" y="6086"/>
                  <a:pt x="43200" y="12141"/>
                  <a:pt x="43200" y="18522"/>
                </a:cubicBezTo>
                <a:cubicBezTo>
                  <a:pt x="43200" y="30451"/>
                  <a:pt x="33529" y="40122"/>
                  <a:pt x="21600" y="40122"/>
                </a:cubicBezTo>
                <a:cubicBezTo>
                  <a:pt x="9670" y="40122"/>
                  <a:pt x="0" y="30451"/>
                  <a:pt x="0" y="18522"/>
                </a:cubicBezTo>
                <a:cubicBezTo>
                  <a:pt x="-1" y="10934"/>
                  <a:pt x="3980" y="3903"/>
                  <a:pt x="10487" y="0"/>
                </a:cubicBezTo>
                <a:lnTo>
                  <a:pt x="21600" y="18522"/>
                </a:lnTo>
                <a:close/>
              </a:path>
            </a:pathLst>
          </a:custGeom>
          <a:noFill/>
          <a:ln w="12700" cap="rnd">
            <a:solidFill>
              <a:schemeClr val="tx1"/>
            </a:solidFill>
            <a:round/>
            <a:headEnd type="stealth" w="med" len="med"/>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 name="Arc 25"/>
          <p:cNvSpPr/>
          <p:nvPr/>
        </p:nvSpPr>
        <p:spPr bwMode="auto">
          <a:xfrm rot="10800000">
            <a:off x="2724016" y="2462832"/>
            <a:ext cx="381000" cy="434975"/>
          </a:xfrm>
          <a:custGeom>
            <a:avLst/>
            <a:gdLst>
              <a:gd name="T0" fmla="*/ 22349814 w 43200"/>
              <a:gd name="T1" fmla="*/ 1035741 h 41073"/>
              <a:gd name="T2" fmla="*/ 8405574 w 43200"/>
              <a:gd name="T3" fmla="*/ 0 h 41073"/>
              <a:gd name="T4" fmla="*/ 14817583 w 43200"/>
              <a:gd name="T5" fmla="*/ 23129006 h 41073"/>
              <a:gd name="T6" fmla="*/ 0 60000 65536"/>
              <a:gd name="T7" fmla="*/ 0 60000 65536"/>
              <a:gd name="T8" fmla="*/ 0 60000 65536"/>
              <a:gd name="T9" fmla="*/ 0 w 43200"/>
              <a:gd name="T10" fmla="*/ 0 h 41073"/>
              <a:gd name="T11" fmla="*/ 43200 w 43200"/>
              <a:gd name="T12" fmla="*/ 41073 h 41073"/>
            </a:gdLst>
            <a:ahLst/>
            <a:cxnLst>
              <a:cxn ang="T6">
                <a:pos x="T0" y="T1"/>
              </a:cxn>
              <a:cxn ang="T7">
                <a:pos x="T2" y="T3"/>
              </a:cxn>
              <a:cxn ang="T8">
                <a:pos x="T4" y="T5"/>
              </a:cxn>
            </a:cxnLst>
            <a:rect l="T9" t="T10" r="T11" b="T12"/>
            <a:pathLst>
              <a:path w="43200" h="41073" fill="none" extrusionOk="0">
                <a:moveTo>
                  <a:pt x="32580" y="871"/>
                </a:moveTo>
                <a:cubicBezTo>
                  <a:pt x="39161" y="4756"/>
                  <a:pt x="43200" y="11830"/>
                  <a:pt x="43200" y="19473"/>
                </a:cubicBezTo>
                <a:cubicBezTo>
                  <a:pt x="43200" y="31402"/>
                  <a:pt x="33529" y="41073"/>
                  <a:pt x="21600" y="41073"/>
                </a:cubicBezTo>
                <a:cubicBezTo>
                  <a:pt x="9670" y="41073"/>
                  <a:pt x="0" y="31402"/>
                  <a:pt x="0" y="19473"/>
                </a:cubicBezTo>
                <a:cubicBezTo>
                  <a:pt x="-1" y="11165"/>
                  <a:pt x="4763" y="3594"/>
                  <a:pt x="12253" y="0"/>
                </a:cubicBezTo>
              </a:path>
              <a:path w="43200" h="41073" stroke="0" extrusionOk="0">
                <a:moveTo>
                  <a:pt x="32580" y="871"/>
                </a:moveTo>
                <a:cubicBezTo>
                  <a:pt x="39161" y="4756"/>
                  <a:pt x="43200" y="11830"/>
                  <a:pt x="43200" y="19473"/>
                </a:cubicBezTo>
                <a:cubicBezTo>
                  <a:pt x="43200" y="31402"/>
                  <a:pt x="33529" y="41073"/>
                  <a:pt x="21600" y="41073"/>
                </a:cubicBezTo>
                <a:cubicBezTo>
                  <a:pt x="9670" y="41073"/>
                  <a:pt x="0" y="31402"/>
                  <a:pt x="0" y="19473"/>
                </a:cubicBezTo>
                <a:cubicBezTo>
                  <a:pt x="-1" y="11165"/>
                  <a:pt x="4763" y="3594"/>
                  <a:pt x="12253" y="0"/>
                </a:cubicBezTo>
                <a:lnTo>
                  <a:pt x="21600" y="19473"/>
                </a:lnTo>
                <a:close/>
              </a:path>
            </a:pathLst>
          </a:custGeom>
          <a:noFill/>
          <a:ln w="12700" cap="rnd">
            <a:solidFill>
              <a:schemeClr val="tx1"/>
            </a:solidFill>
            <a:round/>
            <a:headEnd type="none" w="sm" len="sm"/>
            <a:tailEnd type="stealth"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2" name="Rectangle 26"/>
          <p:cNvSpPr>
            <a:spLocks noChangeArrowheads="1"/>
          </p:cNvSpPr>
          <p:nvPr/>
        </p:nvSpPr>
        <p:spPr bwMode="auto">
          <a:xfrm>
            <a:off x="3011353" y="22993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T</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3" name="Rectangle 27"/>
          <p:cNvSpPr>
            <a:spLocks noChangeArrowheads="1"/>
          </p:cNvSpPr>
          <p:nvPr/>
        </p:nvSpPr>
        <p:spPr bwMode="auto">
          <a:xfrm>
            <a:off x="3392353" y="33661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T</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4" name="Rectangle 28"/>
          <p:cNvSpPr>
            <a:spLocks noChangeArrowheads="1"/>
          </p:cNvSpPr>
          <p:nvPr/>
        </p:nvSpPr>
        <p:spPr bwMode="auto">
          <a:xfrm>
            <a:off x="3392353" y="43567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T</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5" name="Rectangle 29"/>
          <p:cNvSpPr>
            <a:spLocks noChangeArrowheads="1"/>
          </p:cNvSpPr>
          <p:nvPr/>
        </p:nvSpPr>
        <p:spPr bwMode="auto">
          <a:xfrm>
            <a:off x="3392353" y="5347319"/>
            <a:ext cx="314189"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T</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6" name="Rectangle 30"/>
          <p:cNvSpPr>
            <a:spLocks noChangeArrowheads="1"/>
          </p:cNvSpPr>
          <p:nvPr/>
        </p:nvSpPr>
        <p:spPr bwMode="auto">
          <a:xfrm>
            <a:off x="2706553" y="63379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N</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7" name="Rectangle 31"/>
          <p:cNvSpPr>
            <a:spLocks noChangeArrowheads="1"/>
          </p:cNvSpPr>
          <p:nvPr/>
        </p:nvSpPr>
        <p:spPr bwMode="auto">
          <a:xfrm>
            <a:off x="2020753" y="5147294"/>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N</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8" name="Rectangle 32"/>
          <p:cNvSpPr>
            <a:spLocks noChangeArrowheads="1"/>
          </p:cNvSpPr>
          <p:nvPr/>
        </p:nvSpPr>
        <p:spPr bwMode="auto">
          <a:xfrm>
            <a:off x="2020753" y="41281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N</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49" name="Rectangle 33"/>
          <p:cNvSpPr>
            <a:spLocks noChangeArrowheads="1"/>
          </p:cNvSpPr>
          <p:nvPr/>
        </p:nvSpPr>
        <p:spPr bwMode="auto">
          <a:xfrm>
            <a:off x="2020753" y="3289919"/>
            <a:ext cx="360676" cy="339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solidFill>
                  <a:srgbClr val="FF0066"/>
                </a:solidFill>
                <a:latin typeface="微软雅黑" panose="00000500000000000000" pitchFamily="34" charset="-122"/>
                <a:ea typeface="微软雅黑" panose="00000500000000000000" pitchFamily="34" charset="-122"/>
              </a:rPr>
              <a:t>N</a:t>
            </a:r>
            <a:endParaRPr lang="en-US" altLang="zh-CN" sz="1600" dirty="0">
              <a:solidFill>
                <a:srgbClr val="FF0066"/>
              </a:solidFill>
              <a:latin typeface="微软雅黑" panose="00000500000000000000" pitchFamily="34" charset="-122"/>
              <a:ea typeface="微软雅黑" panose="00000500000000000000" pitchFamily="34" charset="-122"/>
            </a:endParaRPr>
          </a:p>
        </p:txBody>
      </p:sp>
      <p:sp>
        <p:nvSpPr>
          <p:cNvPr id="50" name="Line 34"/>
          <p:cNvSpPr>
            <a:spLocks noChangeShapeType="1"/>
          </p:cNvSpPr>
          <p:nvPr/>
        </p:nvSpPr>
        <p:spPr bwMode="auto">
          <a:xfrm>
            <a:off x="893628" y="4410694"/>
            <a:ext cx="4495800"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1" name="Rectangle 35"/>
          <p:cNvSpPr>
            <a:spLocks noChangeArrowheads="1"/>
          </p:cNvSpPr>
          <p:nvPr/>
        </p:nvSpPr>
        <p:spPr bwMode="auto">
          <a:xfrm>
            <a:off x="3984142" y="3670919"/>
            <a:ext cx="157094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latin typeface="微软雅黑" panose="00000500000000000000" pitchFamily="34" charset="-122"/>
                <a:ea typeface="微软雅黑" panose="00000500000000000000" pitchFamily="34" charset="-122"/>
              </a:rPr>
              <a:t>预测分支发生</a:t>
            </a:r>
            <a:endParaRPr lang="en-US" altLang="zh-CN" sz="1800" i="1" dirty="0">
              <a:latin typeface="微软雅黑" panose="00000500000000000000" pitchFamily="34" charset="-122"/>
              <a:ea typeface="微软雅黑" panose="00000500000000000000" pitchFamily="34" charset="-122"/>
            </a:endParaRPr>
          </a:p>
        </p:txBody>
      </p:sp>
      <p:sp>
        <p:nvSpPr>
          <p:cNvPr id="52" name="Rectangle 36"/>
          <p:cNvSpPr>
            <a:spLocks noChangeArrowheads="1"/>
          </p:cNvSpPr>
          <p:nvPr/>
        </p:nvSpPr>
        <p:spPr bwMode="auto">
          <a:xfrm>
            <a:off x="4060342" y="5118719"/>
            <a:ext cx="1801775"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latin typeface="微软雅黑" panose="00000500000000000000" pitchFamily="34" charset="-122"/>
                <a:ea typeface="微软雅黑" panose="00000500000000000000" pitchFamily="34" charset="-122"/>
              </a:rPr>
              <a:t>预测分支不发生</a:t>
            </a:r>
            <a:endParaRPr lang="en-US" altLang="zh-CN" sz="1800" i="1" dirty="0">
              <a:ea typeface="宋体" panose="02010600030101010101" pitchFamily="2" charset="-122"/>
            </a:endParaRPr>
          </a:p>
        </p:txBody>
      </p:sp>
      <p:sp>
        <p:nvSpPr>
          <p:cNvPr id="53" name="Line 37"/>
          <p:cNvSpPr>
            <a:spLocks noChangeShapeType="1"/>
          </p:cNvSpPr>
          <p:nvPr/>
        </p:nvSpPr>
        <p:spPr bwMode="auto">
          <a:xfrm>
            <a:off x="1520044" y="4867894"/>
            <a:ext cx="821384" cy="0"/>
          </a:xfrm>
          <a:prstGeom prst="line">
            <a:avLst/>
          </a:prstGeom>
          <a:noFill/>
          <a:ln w="28575">
            <a:solidFill>
              <a:schemeClr val="tx1"/>
            </a:solidFill>
            <a:round/>
            <a:headEnd type="none" w="sm" len="sm"/>
            <a:tailEnd type="stealth"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4" name="Rectangle 38"/>
          <p:cNvSpPr>
            <a:spLocks noChangeArrowheads="1"/>
          </p:cNvSpPr>
          <p:nvPr/>
        </p:nvSpPr>
        <p:spPr bwMode="auto">
          <a:xfrm>
            <a:off x="343362" y="4711001"/>
            <a:ext cx="1115690"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1800" i="1" dirty="0">
                <a:solidFill>
                  <a:srgbClr val="0066FF"/>
                </a:solidFill>
                <a:latin typeface="微软雅黑" panose="00000500000000000000" pitchFamily="34" charset="-122"/>
                <a:ea typeface="微软雅黑" panose="00000500000000000000" pitchFamily="34" charset="-122"/>
              </a:rPr>
              <a:t>初始状态</a:t>
            </a:r>
            <a:endParaRPr lang="en-US" altLang="zh-CN" sz="1800" i="1" dirty="0">
              <a:solidFill>
                <a:srgbClr val="0066FF"/>
              </a:solidFill>
              <a:latin typeface="微软雅黑" panose="00000500000000000000" pitchFamily="34" charset="-122"/>
              <a:ea typeface="微软雅黑" panose="00000500000000000000" pitchFamily="34" charset="-122"/>
            </a:endParaRPr>
          </a:p>
        </p:txBody>
      </p:sp>
      <p:sp>
        <p:nvSpPr>
          <p:cNvPr id="55" name="矩形 54"/>
          <p:cNvSpPr/>
          <p:nvPr/>
        </p:nvSpPr>
        <p:spPr>
          <a:xfrm>
            <a:off x="6066852" y="2319704"/>
            <a:ext cx="5570965" cy="3884525"/>
          </a:xfrm>
          <a:prstGeom prst="rect">
            <a:avLst/>
          </a:prstGeom>
          <a:ln>
            <a:solidFill>
              <a:schemeClr val="accent1"/>
            </a:solidFill>
          </a:ln>
        </p:spPr>
        <p:txBody>
          <a:bodyPr wrap="square" lIns="72000" rIns="72000">
            <a:spAutoFit/>
          </a:bodyPr>
          <a:lstStyle/>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中间状态称为“弱状态”</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01</a:t>
            </a:r>
            <a:r>
              <a:rPr lang="zh-CN" altLang="en-US" sz="2000" dirty="0">
                <a:latin typeface="微软雅黑" panose="00000500000000000000" pitchFamily="34" charset="-122"/>
                <a:ea typeface="微软雅黑" panose="00000500000000000000" pitchFamily="34" charset="-122"/>
                <a:cs typeface="+mn-ea"/>
                <a:sym typeface="+mn-lt"/>
              </a:rPr>
              <a:t>：弱不跳转</a:t>
            </a:r>
            <a:endParaRPr lang="en-US" altLang="zh-CN" sz="20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10</a:t>
            </a:r>
            <a:r>
              <a:rPr lang="zh-CN" altLang="en-US" sz="2000" dirty="0">
                <a:latin typeface="微软雅黑" panose="00000500000000000000" pitchFamily="34" charset="-122"/>
                <a:ea typeface="微软雅黑" panose="00000500000000000000" pitchFamily="34" charset="-122"/>
                <a:cs typeface="+mn-ea"/>
                <a:sym typeface="+mn-lt"/>
              </a:rPr>
              <a:t>：弱跳转</a:t>
            </a:r>
            <a:endParaRPr lang="en-US" altLang="zh-CN" sz="2000" dirty="0">
              <a:latin typeface="微软雅黑" panose="00000500000000000000" pitchFamily="34" charset="-122"/>
              <a:ea typeface="微软雅黑" panose="00000500000000000000"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饱和状态称为“强状态”</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00</a:t>
            </a:r>
            <a:r>
              <a:rPr lang="zh-CN" altLang="en-US" sz="2000" dirty="0">
                <a:latin typeface="微软雅黑" panose="00000500000000000000" pitchFamily="34" charset="-122"/>
                <a:ea typeface="微软雅黑" panose="00000500000000000000" pitchFamily="34" charset="-122"/>
                <a:cs typeface="+mn-ea"/>
                <a:sym typeface="+mn-lt"/>
              </a:rPr>
              <a:t>：强不跳转</a:t>
            </a:r>
            <a:endParaRPr lang="en-US" altLang="zh-CN" sz="2000" dirty="0">
              <a:latin typeface="微软雅黑" panose="00000500000000000000" pitchFamily="34" charset="-122"/>
              <a:ea typeface="微软雅黑" panose="00000500000000000000" pitchFamily="34" charset="-122"/>
              <a:cs typeface="+mn-ea"/>
              <a:sym typeface="+mn-lt"/>
            </a:endParaRPr>
          </a:p>
          <a:p>
            <a:pPr marL="800100" lvl="1" indent="-342900" algn="just">
              <a:lnSpc>
                <a:spcPts val="32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11</a:t>
            </a:r>
            <a:r>
              <a:rPr lang="zh-CN" altLang="en-US" sz="2000" dirty="0">
                <a:latin typeface="微软雅黑" panose="00000500000000000000" pitchFamily="34" charset="-122"/>
                <a:ea typeface="微软雅黑" panose="00000500000000000000" pitchFamily="34" charset="-122"/>
                <a:cs typeface="+mn-ea"/>
                <a:sym typeface="+mn-lt"/>
              </a:rPr>
              <a:t>：强跳转</a:t>
            </a:r>
            <a:endParaRPr lang="en-US" altLang="zh-CN" sz="2000" dirty="0">
              <a:latin typeface="微软雅黑" panose="00000500000000000000" pitchFamily="34" charset="-122"/>
              <a:ea typeface="微软雅黑" panose="00000500000000000000"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强状态需要</a:t>
            </a:r>
            <a:r>
              <a:rPr lang="en-US" altLang="zh-CN" sz="2400" dirty="0">
                <a:latin typeface="微软雅黑" panose="00000500000000000000" pitchFamily="34" charset="-122"/>
                <a:ea typeface="微软雅黑" panose="00000500000000000000" pitchFamily="34" charset="-122"/>
                <a:cs typeface="+mn-ea"/>
                <a:sym typeface="+mn-lt"/>
              </a:rPr>
              <a:t>2</a:t>
            </a:r>
            <a:r>
              <a:rPr lang="zh-CN" altLang="en-US" sz="2400" dirty="0">
                <a:latin typeface="微软雅黑" panose="00000500000000000000" pitchFamily="34" charset="-122"/>
                <a:ea typeface="微软雅黑" panose="00000500000000000000" pitchFamily="34" charset="-122"/>
                <a:cs typeface="+mn-ea"/>
                <a:sym typeface="+mn-lt"/>
              </a:rPr>
              <a:t>次预测错误才会改变方向</a:t>
            </a:r>
            <a:endParaRPr lang="en-US" altLang="zh-CN" sz="2400" dirty="0">
              <a:latin typeface="微软雅黑" panose="00000500000000000000" pitchFamily="34" charset="-122"/>
              <a:ea typeface="微软雅黑" panose="00000500000000000000" pitchFamily="34" charset="-122"/>
              <a:cs typeface="+mn-ea"/>
              <a:sym typeface="+mn-lt"/>
            </a:endParaRPr>
          </a:p>
          <a:p>
            <a:pPr marL="342900" indent="-342900" algn="just">
              <a:lnSpc>
                <a:spcPts val="32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弱状态只需要</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次预测错误就改变方向</a:t>
            </a:r>
            <a:endParaRPr lang="en-US" altLang="zh-CN"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5" name="Text Box 4"/>
          <p:cNvSpPr txBox="1">
            <a:spLocks noChangeArrowheads="1"/>
          </p:cNvSpPr>
          <p:nvPr/>
        </p:nvSpPr>
        <p:spPr bwMode="auto">
          <a:xfrm>
            <a:off x="1005838" y="1283463"/>
            <a:ext cx="365918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0000500000000000000" pitchFamily="34" charset="-122"/>
                <a:ea typeface="微软雅黑" panose="00000500000000000000" pitchFamily="34" charset="-122"/>
              </a:rPr>
              <a:t>void </a:t>
            </a:r>
            <a:r>
              <a:rPr lang="en-US" altLang="zh-CN" sz="1600" dirty="0" err="1">
                <a:latin typeface="微软雅黑" panose="00000500000000000000" pitchFamily="34" charset="-122"/>
                <a:ea typeface="微软雅黑" panose="00000500000000000000" pitchFamily="34" charset="-122"/>
              </a:rPr>
              <a:t>some_function</a:t>
            </a:r>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for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 0;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&lt; 10; </a:t>
            </a:r>
            <a:r>
              <a:rPr lang="en-US" altLang="zh-CN" sz="1600" dirty="0" err="1">
                <a:latin typeface="微软雅黑" panose="00000500000000000000" pitchFamily="34" charset="-122"/>
                <a:ea typeface="微软雅黑" panose="00000500000000000000" pitchFamily="34" charset="-122"/>
              </a:rPr>
              <a:t>i</a:t>
            </a:r>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a:t>
            </a:r>
            <a:endParaRPr lang="en-US" altLang="zh-CN" sz="1600" dirty="0">
              <a:latin typeface="微软雅黑" panose="00000500000000000000" pitchFamily="34" charset="-122"/>
              <a:ea typeface="微软雅黑" panose="00000500000000000000" pitchFamily="34" charset="-122"/>
            </a:endParaRPr>
          </a:p>
        </p:txBody>
      </p:sp>
      <p:sp>
        <p:nvSpPr>
          <p:cNvPr id="108" name="Text Box 5"/>
          <p:cNvSpPr txBox="1">
            <a:spLocks noChangeArrowheads="1"/>
          </p:cNvSpPr>
          <p:nvPr/>
        </p:nvSpPr>
        <p:spPr bwMode="auto">
          <a:xfrm>
            <a:off x="6096000" y="1283463"/>
            <a:ext cx="3051175"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ADDI</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$zero, 10</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LOOP: ...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ADDI</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$-1</a:t>
            </a:r>
            <a:endParaRPr lang="en-US" altLang="zh-CN" sz="1600" dirty="0">
              <a:latin typeface="微软雅黑" panose="00000500000000000000" pitchFamily="34" charset="-122"/>
              <a:ea typeface="微软雅黑" panose="00000500000000000000" pitchFamily="34" charset="-122"/>
            </a:endParaRPr>
          </a:p>
          <a:p>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BNE</a:t>
            </a:r>
            <a:r>
              <a:rPr lang="en-US" altLang="zh-CN" sz="1600" dirty="0">
                <a:latin typeface="微软雅黑" panose="00000500000000000000" pitchFamily="34" charset="-122"/>
                <a:ea typeface="微软雅黑" panose="00000500000000000000" pitchFamily="34" charset="-122"/>
              </a:rPr>
              <a:t>   $</a:t>
            </a:r>
            <a:r>
              <a:rPr lang="en-US" altLang="zh-CN" sz="1600" dirty="0" err="1">
                <a:latin typeface="微软雅黑" panose="00000500000000000000" pitchFamily="34" charset="-122"/>
                <a:ea typeface="微软雅黑" panose="00000500000000000000" pitchFamily="34" charset="-122"/>
              </a:rPr>
              <a:t>s0</a:t>
            </a:r>
            <a:r>
              <a:rPr lang="en-US" altLang="zh-CN" sz="1600" dirty="0">
                <a:latin typeface="微软雅黑" panose="00000500000000000000" pitchFamily="34" charset="-122"/>
                <a:ea typeface="微软雅黑" panose="00000500000000000000" pitchFamily="34" charset="-122"/>
              </a:rPr>
              <a:t>, $zero, LOOP</a:t>
            </a:r>
            <a:endParaRPr lang="en-US" altLang="zh-CN" sz="1600" dirty="0">
              <a:latin typeface="微软雅黑" panose="00000500000000000000" pitchFamily="34" charset="-122"/>
              <a:ea typeface="微软雅黑" panose="00000500000000000000" pitchFamily="34" charset="-122"/>
            </a:endParaRPr>
          </a:p>
        </p:txBody>
      </p:sp>
      <p:sp>
        <p:nvSpPr>
          <p:cNvPr id="110" name="AutoShape 8"/>
          <p:cNvSpPr>
            <a:spLocks noChangeArrowheads="1"/>
          </p:cNvSpPr>
          <p:nvPr/>
        </p:nvSpPr>
        <p:spPr bwMode="auto">
          <a:xfrm>
            <a:off x="4572000" y="1835150"/>
            <a:ext cx="303213" cy="303213"/>
          </a:xfrm>
          <a:prstGeom prst="rightArrow">
            <a:avLst>
              <a:gd name="adj1" fmla="val 50000"/>
              <a:gd name="adj2" fmla="val 25000"/>
            </a:avLst>
          </a:prstGeom>
          <a:solidFill>
            <a:schemeClr val="bg1"/>
          </a:solidFill>
          <a:ln w="12700">
            <a:solidFill>
              <a:schemeClr val="tx1"/>
            </a:solidFill>
            <a:miter lim="800000"/>
            <a:headEnd type="none" w="sm" len="sm"/>
            <a:tailEnd type="none" w="sm" len="sm"/>
          </a:ln>
        </p:spPr>
        <p:txBody>
          <a:bodyPr wrap="none" anchor="ct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endParaRPr lang="zh-CN" altLang="zh-CN"/>
          </a:p>
        </p:txBody>
      </p:sp>
      <p:sp>
        <p:nvSpPr>
          <p:cNvPr id="112" name="Line 7"/>
          <p:cNvSpPr>
            <a:spLocks noChangeShapeType="1"/>
          </p:cNvSpPr>
          <p:nvPr/>
        </p:nvSpPr>
        <p:spPr bwMode="auto">
          <a:xfrm>
            <a:off x="1004888" y="3079075"/>
            <a:ext cx="7972857" cy="28514"/>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114" name="Line 636"/>
          <p:cNvSpPr>
            <a:spLocks noChangeShapeType="1"/>
          </p:cNvSpPr>
          <p:nvPr/>
        </p:nvSpPr>
        <p:spPr bwMode="auto">
          <a:xfrm>
            <a:off x="6210797"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6" name="Line 637"/>
          <p:cNvSpPr>
            <a:spLocks noChangeShapeType="1"/>
          </p:cNvSpPr>
          <p:nvPr/>
        </p:nvSpPr>
        <p:spPr bwMode="auto">
          <a:xfrm>
            <a:off x="6697085" y="3821666"/>
            <a:ext cx="0" cy="228600"/>
          </a:xfrm>
          <a:prstGeom prst="line">
            <a:avLst/>
          </a:prstGeom>
          <a:noFill/>
          <a:ln w="28575">
            <a:solidFill>
              <a:srgbClr val="0066FF"/>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18" name="Text Box 638"/>
          <p:cNvSpPr txBox="1">
            <a:spLocks noChangeArrowheads="1"/>
          </p:cNvSpPr>
          <p:nvPr/>
        </p:nvSpPr>
        <p:spPr bwMode="auto">
          <a:xfrm>
            <a:off x="6042522" y="3375188"/>
            <a:ext cx="29081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en-US" altLang="zh-CN" sz="2000" dirty="0">
                <a:latin typeface="微软雅黑" panose="00000500000000000000" pitchFamily="34" charset="-122"/>
                <a:ea typeface="微软雅黑" panose="00000500000000000000" pitchFamily="34" charset="-122"/>
              </a:rPr>
              <a:t>1</a:t>
            </a:r>
            <a:r>
              <a:rPr lang="zh-CN" altLang="en-US" sz="2000" dirty="0">
                <a:latin typeface="微软雅黑" panose="00000500000000000000" pitchFamily="34" charset="-122"/>
                <a:ea typeface="微软雅黑" panose="00000500000000000000" pitchFamily="34" charset="-122"/>
              </a:rPr>
              <a:t>次错误预测：退出循环</a:t>
            </a:r>
            <a:endParaRPr lang="en-US" altLang="zh-CN" sz="2000" dirty="0">
              <a:latin typeface="微软雅黑" panose="00000500000000000000" pitchFamily="34" charset="-122"/>
              <a:ea typeface="微软雅黑" panose="00000500000000000000" pitchFamily="34" charset="-122"/>
            </a:endParaRPr>
          </a:p>
        </p:txBody>
      </p:sp>
      <p:sp>
        <p:nvSpPr>
          <p:cNvPr id="120" name="Text Box 638"/>
          <p:cNvSpPr txBox="1">
            <a:spLocks noChangeArrowheads="1"/>
          </p:cNvSpPr>
          <p:nvPr/>
        </p:nvSpPr>
        <p:spPr bwMode="auto">
          <a:xfrm>
            <a:off x="457006" y="6069405"/>
            <a:ext cx="50642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0000500000000000000" pitchFamily="34" charset="-122"/>
                <a:ea typeface="微软雅黑" panose="00000500000000000000" pitchFamily="34" charset="-122"/>
              </a:rPr>
              <a:t>每</a:t>
            </a:r>
            <a:r>
              <a:rPr lang="en-US" altLang="zh-CN" sz="2000" dirty="0">
                <a:latin typeface="微软雅黑" panose="00000500000000000000" pitchFamily="34" charset="-122"/>
                <a:ea typeface="微软雅黑" panose="00000500000000000000" pitchFamily="34" charset="-122"/>
              </a:rPr>
              <a:t>10</a:t>
            </a:r>
            <a:r>
              <a:rPr lang="zh-CN" altLang="en-US" sz="2000" dirty="0">
                <a:latin typeface="微软雅黑" panose="00000500000000000000" pitchFamily="34" charset="-122"/>
                <a:ea typeface="微软雅黑" panose="00000500000000000000" pitchFamily="34" charset="-122"/>
              </a:rPr>
              <a:t>次分支出现</a:t>
            </a:r>
            <a:r>
              <a:rPr lang="en-US" altLang="zh-CN" sz="2000" dirty="0">
                <a:latin typeface="微软雅黑" panose="00000500000000000000" pitchFamily="34" charset="-122"/>
                <a:ea typeface="微软雅黑" panose="00000500000000000000" pitchFamily="34" charset="-122"/>
              </a:rPr>
              <a:t>1</a:t>
            </a:r>
            <a:r>
              <a:rPr lang="zh-CN" altLang="en-US" sz="2000" dirty="0">
                <a:latin typeface="微软雅黑" panose="00000500000000000000" pitchFamily="34" charset="-122"/>
                <a:ea typeface="微软雅黑" panose="00000500000000000000" pitchFamily="34" charset="-122"/>
              </a:rPr>
              <a:t>次预测错误，正确率</a:t>
            </a:r>
            <a:r>
              <a:rPr lang="en-US" altLang="zh-CN" sz="2000" dirty="0">
                <a:latin typeface="微软雅黑" panose="00000500000000000000" pitchFamily="34" charset="-122"/>
                <a:ea typeface="微软雅黑" panose="00000500000000000000" pitchFamily="34" charset="-122"/>
              </a:rPr>
              <a:t>90%</a:t>
            </a:r>
            <a:endParaRPr lang="en-US" altLang="zh-CN" sz="2000" dirty="0">
              <a:latin typeface="微软雅黑" panose="00000500000000000000" pitchFamily="34" charset="-122"/>
              <a:ea typeface="微软雅黑" panose="00000500000000000000" pitchFamily="34" charset="-122"/>
            </a:endParaRPr>
          </a:p>
        </p:txBody>
      </p:sp>
      <p:grpSp>
        <p:nvGrpSpPr>
          <p:cNvPr id="15" name="组合 14"/>
          <p:cNvGrpSpPr/>
          <p:nvPr/>
        </p:nvGrpSpPr>
        <p:grpSpPr>
          <a:xfrm>
            <a:off x="599620" y="278225"/>
            <a:ext cx="7113624" cy="742071"/>
            <a:chOff x="599618" y="278221"/>
            <a:chExt cx="7113624" cy="742070"/>
          </a:xfrm>
        </p:grpSpPr>
        <p:sp>
          <p:nvSpPr>
            <p:cNvPr id="16" name="矩形 15"/>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7" name="矩形 16"/>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p:cNvPicPr>
            <a:picLocks noChangeAspect="1"/>
          </p:cNvPicPr>
          <p:nvPr/>
        </p:nvPicPr>
        <p:blipFill>
          <a:blip r:embed="rId1"/>
          <a:stretch>
            <a:fillRect/>
          </a:stretch>
        </p:blipFill>
        <p:spPr>
          <a:xfrm>
            <a:off x="390741" y="4158890"/>
            <a:ext cx="11508080" cy="16916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blinds(horizontal)">
                                      <p:cBhvr>
                                        <p:cTn id="7" dur="500"/>
                                        <p:tgtEl>
                                          <p:spTgt spid="1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16"/>
                                        </p:tgtEl>
                                        <p:attrNameLst>
                                          <p:attrName>style.visibility</p:attrName>
                                        </p:attrNameLst>
                                      </p:cBhvr>
                                      <p:to>
                                        <p:strVal val="visible"/>
                                      </p:to>
                                    </p:set>
                                    <p:animEffect transition="in" filter="blinds(horizontal)">
                                      <p:cBhvr>
                                        <p:cTn id="10" dur="500"/>
                                        <p:tgtEl>
                                          <p:spTgt spid="11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8"/>
                                        </p:tgtEl>
                                        <p:attrNameLst>
                                          <p:attrName>style.visibility</p:attrName>
                                        </p:attrNameLst>
                                      </p:cBhvr>
                                      <p:to>
                                        <p:strVal val="visible"/>
                                      </p:to>
                                    </p:set>
                                    <p:animEffect transition="in" filter="blinds(horizontal)">
                                      <p:cBhvr>
                                        <p:cTn id="13" dur="500"/>
                                        <p:tgtEl>
                                          <p:spTgt spid="118"/>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20"/>
                                        </p:tgtEl>
                                        <p:attrNameLst>
                                          <p:attrName>style.visibility</p:attrName>
                                        </p:attrNameLst>
                                      </p:cBhvr>
                                      <p:to>
                                        <p:strVal val="visible"/>
                                      </p:to>
                                    </p:set>
                                    <p:animEffect transition="in" filter="blinds(horizontal)">
                                      <p:cBhvr>
                                        <p:cTn id="18"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animBg="1"/>
      <p:bldP spid="118" grpId="0"/>
      <p:bldP spid="120"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 name="矩形 1"/>
          <p:cNvSpPr/>
          <p:nvPr/>
        </p:nvSpPr>
        <p:spPr>
          <a:xfrm>
            <a:off x="558141" y="1363826"/>
            <a:ext cx="1107967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基于</a:t>
            </a:r>
            <a:r>
              <a:rPr lang="en-US" altLang="zh-CN" sz="2800" dirty="0">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位饱和计数器基本就可以获得较高的预测准确率了，已被主流处理器广泛采用。</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计数器宽度的增加会引起复杂度和成本的上升，而准确率提升有限。</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基于</a:t>
            </a:r>
            <a:r>
              <a:rPr lang="en-US" altLang="zh-CN" sz="2800" dirty="0">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位饱和计数器的方法受初始状态影响比较大。</a:t>
            </a:r>
            <a:endParaRPr lang="zh-CN" altLang="en-US" sz="2800" dirty="0">
              <a:latin typeface="微软雅黑" panose="00000500000000000000" pitchFamily="34" charset="-122"/>
              <a:ea typeface="微软雅黑" panose="00000500000000000000" pitchFamily="34" charset="-122"/>
              <a:cs typeface="+mn-ea"/>
              <a:sym typeface="+mn-lt"/>
            </a:endParaRPr>
          </a:p>
        </p:txBody>
      </p:sp>
      <p:grpSp>
        <p:nvGrpSpPr>
          <p:cNvPr id="10" name="组合 9"/>
          <p:cNvGrpSpPr/>
          <p:nvPr/>
        </p:nvGrpSpPr>
        <p:grpSpPr>
          <a:xfrm>
            <a:off x="599620" y="278225"/>
            <a:ext cx="7113624" cy="742071"/>
            <a:chOff x="599618" y="278221"/>
            <a:chExt cx="7113624" cy="742070"/>
          </a:xfrm>
        </p:grpSpPr>
        <p:sp>
          <p:nvSpPr>
            <p:cNvPr id="14" name="矩形 13"/>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3452493" y="1809904"/>
            <a:ext cx="7335317" cy="1995431"/>
          </a:xfrm>
          <a:prstGeom prst="rect">
            <a:avLst/>
          </a:prstGeom>
        </p:spPr>
      </p:pic>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113624" cy="742071"/>
            <a:chOff x="599618" y="278221"/>
            <a:chExt cx="7113624" cy="742070"/>
          </a:xfrm>
        </p:grpSpPr>
        <p:sp>
          <p:nvSpPr>
            <p:cNvPr id="14" name="矩形 13"/>
            <p:cNvSpPr/>
            <p:nvPr/>
          </p:nvSpPr>
          <p:spPr>
            <a:xfrm>
              <a:off x="599618" y="712514"/>
              <a:ext cx="667995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2-bit Saturated Counter</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51575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基于</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位饱和计数器</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1" name="Text Box 638"/>
          <p:cNvSpPr txBox="1">
            <a:spLocks noChangeArrowheads="1"/>
          </p:cNvSpPr>
          <p:nvPr/>
        </p:nvSpPr>
        <p:spPr bwMode="auto">
          <a:xfrm>
            <a:off x="5532570" y="1337780"/>
            <a:ext cx="315983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0000500000000000000" pitchFamily="34" charset="-122"/>
                <a:ea typeface="微软雅黑" panose="00000500000000000000" pitchFamily="34" charset="-122"/>
              </a:rPr>
              <a:t>初始状态 </a:t>
            </a:r>
            <a:r>
              <a:rPr lang="en-US" altLang="zh-CN" sz="2000" dirty="0">
                <a:latin typeface="微软雅黑" panose="00000500000000000000" pitchFamily="34" charset="-122"/>
                <a:ea typeface="微软雅黑" panose="00000500000000000000" pitchFamily="34" charset="-122"/>
              </a:rPr>
              <a:t>= 10</a:t>
            </a:r>
            <a:r>
              <a:rPr lang="zh-CN" altLang="en-US" sz="2000" dirty="0">
                <a:latin typeface="微软雅黑" panose="00000500000000000000" pitchFamily="34" charset="-122"/>
                <a:ea typeface="微软雅黑" panose="00000500000000000000" pitchFamily="34" charset="-122"/>
              </a:rPr>
              <a:t>（弱跳转）</a:t>
            </a:r>
            <a:endParaRPr lang="en-US" altLang="zh-CN" sz="2000" dirty="0">
              <a:latin typeface="微软雅黑" panose="00000500000000000000" pitchFamily="34" charset="-122"/>
              <a:ea typeface="微软雅黑" panose="00000500000000000000" pitchFamily="34" charset="-122"/>
            </a:endParaRPr>
          </a:p>
        </p:txBody>
      </p:sp>
      <p:sp>
        <p:nvSpPr>
          <p:cNvPr id="12" name="Text Box 638"/>
          <p:cNvSpPr txBox="1">
            <a:spLocks noChangeArrowheads="1"/>
          </p:cNvSpPr>
          <p:nvPr/>
        </p:nvSpPr>
        <p:spPr bwMode="auto">
          <a:xfrm>
            <a:off x="5530590" y="3924621"/>
            <a:ext cx="34163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r>
              <a:rPr lang="zh-CN" altLang="en-US" sz="2000" dirty="0">
                <a:latin typeface="微软雅黑" panose="00000500000000000000" pitchFamily="34" charset="-122"/>
                <a:ea typeface="微软雅黑" panose="00000500000000000000" pitchFamily="34" charset="-122"/>
              </a:rPr>
              <a:t>初始状态 </a:t>
            </a:r>
            <a:r>
              <a:rPr lang="en-US" altLang="zh-CN" sz="2000" dirty="0">
                <a:latin typeface="微软雅黑" panose="00000500000000000000" pitchFamily="34" charset="-122"/>
                <a:ea typeface="微软雅黑" panose="00000500000000000000" pitchFamily="34" charset="-122"/>
              </a:rPr>
              <a:t>= 01</a:t>
            </a:r>
            <a:r>
              <a:rPr lang="zh-CN" altLang="en-US" sz="2000" dirty="0">
                <a:latin typeface="微软雅黑" panose="00000500000000000000" pitchFamily="34" charset="-122"/>
                <a:ea typeface="微软雅黑" panose="00000500000000000000" pitchFamily="34" charset="-122"/>
              </a:rPr>
              <a:t>（弱不跳转）</a:t>
            </a:r>
            <a:endParaRPr lang="en-US" altLang="zh-CN" sz="2000" dirty="0">
              <a:latin typeface="微软雅黑" panose="00000500000000000000" pitchFamily="34" charset="-122"/>
              <a:ea typeface="微软雅黑" panose="00000500000000000000" pitchFamily="34" charset="-122"/>
            </a:endParaRPr>
          </a:p>
        </p:txBody>
      </p:sp>
      <p:pic>
        <p:nvPicPr>
          <p:cNvPr id="13" name="图片 12"/>
          <p:cNvPicPr>
            <a:picLocks noChangeAspect="1"/>
          </p:cNvPicPr>
          <p:nvPr/>
        </p:nvPicPr>
        <p:blipFill>
          <a:blip r:embed="rId2"/>
          <a:stretch>
            <a:fillRect/>
          </a:stretch>
        </p:blipFill>
        <p:spPr>
          <a:xfrm>
            <a:off x="3452492" y="4410600"/>
            <a:ext cx="7335313" cy="1995430"/>
          </a:xfrm>
          <a:prstGeom prst="rect">
            <a:avLst/>
          </a:prstGeom>
        </p:spPr>
      </p:pic>
      <p:sp>
        <p:nvSpPr>
          <p:cNvPr id="59" name="Text Box 638"/>
          <p:cNvSpPr txBox="1">
            <a:spLocks noChangeArrowheads="1"/>
          </p:cNvSpPr>
          <p:nvPr/>
        </p:nvSpPr>
        <p:spPr bwMode="auto">
          <a:xfrm>
            <a:off x="1318163" y="2288317"/>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0000500000000000000" pitchFamily="34" charset="-122"/>
                <a:ea typeface="微软雅黑" panose="00000500000000000000" pitchFamily="34" charset="-122"/>
              </a:rPr>
              <a:t>每</a:t>
            </a:r>
            <a:r>
              <a:rPr lang="en-US" altLang="zh-CN" sz="2000" dirty="0">
                <a:latin typeface="微软雅黑" panose="00000500000000000000" pitchFamily="34" charset="-122"/>
                <a:ea typeface="微软雅黑" panose="00000500000000000000" pitchFamily="34" charset="-122"/>
              </a:rPr>
              <a:t>10</a:t>
            </a:r>
            <a:r>
              <a:rPr lang="zh-CN" altLang="en-US" sz="2000" dirty="0">
                <a:latin typeface="微软雅黑" panose="00000500000000000000" pitchFamily="34" charset="-122"/>
                <a:ea typeface="微软雅黑" panose="00000500000000000000" pitchFamily="34" charset="-122"/>
              </a:rPr>
              <a:t>次分支出现</a:t>
            </a:r>
            <a:r>
              <a:rPr lang="en-US" altLang="zh-CN" sz="2000" dirty="0">
                <a:latin typeface="微软雅黑" panose="00000500000000000000" pitchFamily="34" charset="-122"/>
                <a:ea typeface="微软雅黑" panose="00000500000000000000" pitchFamily="34" charset="-122"/>
              </a:rPr>
              <a:t>5</a:t>
            </a:r>
            <a:r>
              <a:rPr lang="zh-CN" altLang="en-US" sz="2000" dirty="0">
                <a:latin typeface="微软雅黑" panose="00000500000000000000" pitchFamily="34" charset="-122"/>
                <a:ea typeface="微软雅黑" panose="00000500000000000000" pitchFamily="34" charset="-122"/>
              </a:rPr>
              <a:t>次预测错误，正确率</a:t>
            </a:r>
            <a:r>
              <a:rPr lang="en-US" altLang="zh-CN" sz="2000" dirty="0">
                <a:latin typeface="微软雅黑" panose="00000500000000000000" pitchFamily="34" charset="-122"/>
                <a:ea typeface="微软雅黑" panose="00000500000000000000" pitchFamily="34" charset="-122"/>
              </a:rPr>
              <a:t>50%</a:t>
            </a:r>
            <a:endParaRPr lang="en-US" altLang="zh-CN" sz="2000" dirty="0">
              <a:latin typeface="微软雅黑" panose="00000500000000000000" pitchFamily="34" charset="-122"/>
              <a:ea typeface="微软雅黑" panose="00000500000000000000" pitchFamily="34" charset="-122"/>
            </a:endParaRPr>
          </a:p>
        </p:txBody>
      </p:sp>
      <p:sp>
        <p:nvSpPr>
          <p:cNvPr id="60" name="Text Box 638"/>
          <p:cNvSpPr txBox="1">
            <a:spLocks noChangeArrowheads="1"/>
          </p:cNvSpPr>
          <p:nvPr/>
        </p:nvSpPr>
        <p:spPr bwMode="auto">
          <a:xfrm>
            <a:off x="1316183" y="4887032"/>
            <a:ext cx="188817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just"/>
            <a:r>
              <a:rPr lang="zh-CN" altLang="en-US" sz="2000" dirty="0">
                <a:latin typeface="微软雅黑" panose="00000500000000000000" pitchFamily="34" charset="-122"/>
                <a:ea typeface="微软雅黑" panose="00000500000000000000" pitchFamily="34" charset="-122"/>
              </a:rPr>
              <a:t>每</a:t>
            </a:r>
            <a:r>
              <a:rPr lang="en-US" altLang="zh-CN" sz="2000" dirty="0">
                <a:latin typeface="微软雅黑" panose="00000500000000000000" pitchFamily="34" charset="-122"/>
                <a:ea typeface="微软雅黑" panose="00000500000000000000" pitchFamily="34" charset="-122"/>
              </a:rPr>
              <a:t>10</a:t>
            </a:r>
            <a:r>
              <a:rPr lang="zh-CN" altLang="en-US" sz="2000" dirty="0">
                <a:latin typeface="微软雅黑" panose="00000500000000000000" pitchFamily="34" charset="-122"/>
                <a:ea typeface="微软雅黑" panose="00000500000000000000" pitchFamily="34" charset="-122"/>
              </a:rPr>
              <a:t>次分支出现</a:t>
            </a:r>
            <a:r>
              <a:rPr lang="en-US" altLang="zh-CN" sz="2000" dirty="0">
                <a:latin typeface="微软雅黑" panose="00000500000000000000" pitchFamily="34" charset="-122"/>
                <a:ea typeface="微软雅黑" panose="00000500000000000000" pitchFamily="34" charset="-122"/>
              </a:rPr>
              <a:t>10</a:t>
            </a:r>
            <a:r>
              <a:rPr lang="zh-CN" altLang="en-US" sz="2000" dirty="0">
                <a:latin typeface="微软雅黑" panose="00000500000000000000" pitchFamily="34" charset="-122"/>
                <a:ea typeface="微软雅黑" panose="00000500000000000000" pitchFamily="34" charset="-122"/>
              </a:rPr>
              <a:t>次预测错误，正确率</a:t>
            </a:r>
            <a:r>
              <a:rPr lang="en-US" altLang="zh-CN" sz="2000" dirty="0">
                <a:latin typeface="微软雅黑" panose="00000500000000000000" pitchFamily="34" charset="-122"/>
                <a:ea typeface="微软雅黑" panose="00000500000000000000" pitchFamily="34" charset="-122"/>
              </a:rPr>
              <a:t>0%</a:t>
            </a:r>
            <a:endParaRPr lang="en-US" altLang="zh-CN" sz="20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blinds(horizontal)">
                                      <p:cBhvr>
                                        <p:cTn id="7" dur="500"/>
                                        <p:tgtEl>
                                          <p:spTgt spid="5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blinds(horizontal)">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p:cNvSpPr/>
          <p:nvPr/>
        </p:nvSpPr>
        <p:spPr>
          <a:xfrm>
            <a:off x="1636578" y="2360604"/>
            <a:ext cx="1819434" cy="534390"/>
          </a:xfrm>
          <a:prstGeom prst="rect">
            <a:avLst/>
          </a:prstGeom>
          <a:solidFill>
            <a:schemeClr val="bg1">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254817" cy="742071"/>
            <a:chOff x="599618" y="278221"/>
            <a:chExt cx="7254817" cy="742070"/>
          </a:xfrm>
        </p:grpSpPr>
        <p:sp>
          <p:nvSpPr>
            <p:cNvPr id="14" name="矩形 13"/>
            <p:cNvSpPr/>
            <p:nvPr/>
          </p:nvSpPr>
          <p:spPr>
            <a:xfrm>
              <a:off x="599618" y="712514"/>
              <a:ext cx="72548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Branch History Table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BHT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6569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分支历史表（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BHT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924353" y="2363187"/>
            <a:ext cx="3243885" cy="534390"/>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15"/>
          <p:cNvSpPr/>
          <p:nvPr/>
        </p:nvSpPr>
        <p:spPr>
          <a:xfrm>
            <a:off x="5365725" y="16988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矩形 16"/>
          <p:cNvSpPr/>
          <p:nvPr/>
        </p:nvSpPr>
        <p:spPr>
          <a:xfrm>
            <a:off x="5365725" y="2006374"/>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2"/>
          <p:cNvSpPr/>
          <p:nvPr/>
        </p:nvSpPr>
        <p:spPr>
          <a:xfrm>
            <a:off x="5363748" y="23144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5363748" y="26219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p:cNvSpPr/>
          <p:nvPr/>
        </p:nvSpPr>
        <p:spPr>
          <a:xfrm>
            <a:off x="5361769" y="2929947"/>
            <a:ext cx="1189456" cy="7585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5361769" y="3688711"/>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5363748" y="3995952"/>
            <a:ext cx="1189456" cy="74004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5363748" y="4735722"/>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矩形 21"/>
          <p:cNvSpPr/>
          <p:nvPr/>
        </p:nvSpPr>
        <p:spPr>
          <a:xfrm>
            <a:off x="5361771" y="50437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p:cNvSpPr/>
          <p:nvPr/>
        </p:nvSpPr>
        <p:spPr>
          <a:xfrm>
            <a:off x="5361771" y="5351259"/>
            <a:ext cx="1189456" cy="30777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p:cNvSpPr txBox="1"/>
          <p:nvPr/>
        </p:nvSpPr>
        <p:spPr>
          <a:xfrm rot="5400000">
            <a:off x="5702395" y="3136262"/>
            <a:ext cx="610278" cy="369332"/>
          </a:xfrm>
          <a:prstGeom prst="rect">
            <a:avLst/>
          </a:prstGeom>
          <a:noFill/>
        </p:spPr>
        <p:txBody>
          <a:bodyPr wrap="square" rtlCol="0">
            <a:spAutoFit/>
          </a:bodyPr>
          <a:lstStyle/>
          <a:p>
            <a:r>
              <a:rPr lang="en-US" altLang="zh-CN" b="1" dirty="0">
                <a:latin typeface="微软雅黑" panose="00000500000000000000" pitchFamily="34" charset="-122"/>
                <a:ea typeface="微软雅黑" panose="00000500000000000000" pitchFamily="34" charset="-122"/>
              </a:rPr>
              <a:t>.</a:t>
            </a:r>
            <a:r>
              <a:rPr lang="zh-CN" altLang="en-US" b="1" dirty="0">
                <a:latin typeface="微软雅黑" panose="00000500000000000000" pitchFamily="34" charset="-122"/>
                <a:ea typeface="微软雅黑" panose="00000500000000000000" pitchFamily="34" charset="-122"/>
              </a:rPr>
              <a:t> </a:t>
            </a:r>
            <a:r>
              <a:rPr lang="en-US" altLang="zh-CN" b="1" dirty="0">
                <a:latin typeface="微软雅黑" panose="00000500000000000000" pitchFamily="34" charset="-122"/>
                <a:ea typeface="微软雅黑" panose="00000500000000000000" pitchFamily="34" charset="-122"/>
              </a:rPr>
              <a:t>.</a:t>
            </a:r>
            <a:r>
              <a:rPr lang="zh-CN" altLang="en-US" b="1" dirty="0">
                <a:latin typeface="微软雅黑" panose="00000500000000000000" pitchFamily="34" charset="-122"/>
                <a:ea typeface="微软雅黑" panose="00000500000000000000" pitchFamily="34" charset="-122"/>
              </a:rPr>
              <a:t> </a:t>
            </a:r>
            <a:r>
              <a:rPr lang="en-US" altLang="zh-CN" b="1" dirty="0">
                <a:latin typeface="微软雅黑" panose="00000500000000000000" pitchFamily="34" charset="-122"/>
                <a:ea typeface="微软雅黑" panose="00000500000000000000" pitchFamily="34" charset="-122"/>
              </a:rPr>
              <a:t>.</a:t>
            </a:r>
            <a:endParaRPr lang="zh-CN" altLang="en-US" b="1" dirty="0">
              <a:latin typeface="微软雅黑" panose="00000500000000000000" pitchFamily="34" charset="-122"/>
              <a:ea typeface="微软雅黑" panose="00000500000000000000" pitchFamily="34" charset="-122"/>
            </a:endParaRPr>
          </a:p>
        </p:txBody>
      </p:sp>
      <p:sp>
        <p:nvSpPr>
          <p:cNvPr id="28" name="文本框 27"/>
          <p:cNvSpPr txBox="1"/>
          <p:nvPr/>
        </p:nvSpPr>
        <p:spPr>
          <a:xfrm rot="5400000">
            <a:off x="5700416" y="4274308"/>
            <a:ext cx="610278" cy="369332"/>
          </a:xfrm>
          <a:prstGeom prst="rect">
            <a:avLst/>
          </a:prstGeom>
          <a:noFill/>
        </p:spPr>
        <p:txBody>
          <a:bodyPr wrap="square" rtlCol="0">
            <a:spAutoFit/>
          </a:bodyPr>
          <a:lstStyle/>
          <a:p>
            <a:r>
              <a:rPr lang="en-US" altLang="zh-CN" b="1" dirty="0">
                <a:latin typeface="微软雅黑" panose="00000500000000000000" pitchFamily="34" charset="-122"/>
                <a:ea typeface="微软雅黑" panose="00000500000000000000" pitchFamily="34" charset="-122"/>
              </a:rPr>
              <a:t>.</a:t>
            </a:r>
            <a:r>
              <a:rPr lang="zh-CN" altLang="en-US" b="1" dirty="0">
                <a:latin typeface="微软雅黑" panose="00000500000000000000" pitchFamily="34" charset="-122"/>
                <a:ea typeface="微软雅黑" panose="00000500000000000000" pitchFamily="34" charset="-122"/>
              </a:rPr>
              <a:t> </a:t>
            </a:r>
            <a:r>
              <a:rPr lang="en-US" altLang="zh-CN" b="1" dirty="0">
                <a:latin typeface="微软雅黑" panose="00000500000000000000" pitchFamily="34" charset="-122"/>
                <a:ea typeface="微软雅黑" panose="00000500000000000000" pitchFamily="34" charset="-122"/>
              </a:rPr>
              <a:t>.</a:t>
            </a:r>
            <a:r>
              <a:rPr lang="zh-CN" altLang="en-US" b="1" dirty="0">
                <a:latin typeface="微软雅黑" panose="00000500000000000000" pitchFamily="34" charset="-122"/>
                <a:ea typeface="微软雅黑" panose="00000500000000000000" pitchFamily="34" charset="-122"/>
              </a:rPr>
              <a:t> </a:t>
            </a:r>
            <a:r>
              <a:rPr lang="en-US" altLang="zh-CN" b="1" dirty="0">
                <a:latin typeface="微软雅黑" panose="00000500000000000000" pitchFamily="34" charset="-122"/>
                <a:ea typeface="微软雅黑" panose="00000500000000000000" pitchFamily="34" charset="-122"/>
              </a:rPr>
              <a:t>.</a:t>
            </a:r>
            <a:endParaRPr lang="zh-CN" altLang="en-US" b="1" dirty="0">
              <a:latin typeface="微软雅黑" panose="00000500000000000000" pitchFamily="34" charset="-122"/>
              <a:ea typeface="微软雅黑" panose="00000500000000000000" pitchFamily="34" charset="-122"/>
            </a:endParaRPr>
          </a:p>
        </p:txBody>
      </p:sp>
      <p:sp>
        <p:nvSpPr>
          <p:cNvPr id="31" name="矩形: 圆角 30"/>
          <p:cNvSpPr/>
          <p:nvPr/>
        </p:nvSpPr>
        <p:spPr>
          <a:xfrm>
            <a:off x="8134597" y="5007872"/>
            <a:ext cx="2090058" cy="1119795"/>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0000500000000000000" pitchFamily="34" charset="-122"/>
                <a:ea typeface="微软雅黑" panose="00000500000000000000" pitchFamily="34" charset="-122"/>
              </a:rPr>
              <a:t>状态更新逻辑</a:t>
            </a:r>
            <a:endParaRPr lang="zh-CN" altLang="en-US" sz="2000" dirty="0">
              <a:solidFill>
                <a:schemeClr val="tx1"/>
              </a:solidFill>
              <a:latin typeface="微软雅黑" panose="00000500000000000000" pitchFamily="34" charset="-122"/>
              <a:ea typeface="微软雅黑" panose="00000500000000000000" pitchFamily="34" charset="-122"/>
            </a:endParaRPr>
          </a:p>
        </p:txBody>
      </p:sp>
      <p:sp>
        <p:nvSpPr>
          <p:cNvPr id="33" name="文本框 32"/>
          <p:cNvSpPr txBox="1"/>
          <p:nvPr/>
        </p:nvSpPr>
        <p:spPr>
          <a:xfrm>
            <a:off x="294481" y="2431505"/>
            <a:ext cx="610278" cy="369332"/>
          </a:xfrm>
          <a:prstGeom prst="rect">
            <a:avLst/>
          </a:prstGeom>
          <a:noFill/>
        </p:spPr>
        <p:txBody>
          <a:bodyPr wrap="square" rtlCol="0">
            <a:spAutoFit/>
          </a:bodyPr>
          <a:lstStyle/>
          <a:p>
            <a:pPr algn="ctr"/>
            <a:r>
              <a:rPr lang="en-US" altLang="zh-CN" dirty="0">
                <a:latin typeface="微软雅黑" panose="00000500000000000000" pitchFamily="34" charset="-122"/>
                <a:ea typeface="微软雅黑" panose="00000500000000000000" pitchFamily="34" charset="-122"/>
              </a:rPr>
              <a:t>PC</a:t>
            </a:r>
            <a:endParaRPr lang="zh-CN" altLang="en-US" dirty="0">
              <a:latin typeface="微软雅黑" panose="00000500000000000000" pitchFamily="34" charset="-122"/>
              <a:ea typeface="微软雅黑" panose="00000500000000000000" pitchFamily="34" charset="-122"/>
            </a:endParaRPr>
          </a:p>
        </p:txBody>
      </p:sp>
      <p:cxnSp>
        <p:nvCxnSpPr>
          <p:cNvPr id="36" name="直接箭头连接符 35"/>
          <p:cNvCxnSpPr/>
          <p:nvPr/>
        </p:nvCxnSpPr>
        <p:spPr>
          <a:xfrm>
            <a:off x="1636578" y="2101374"/>
            <a:ext cx="1819434" cy="0"/>
          </a:xfrm>
          <a:prstGeom prst="straightConnector1">
            <a:avLst/>
          </a:prstGeom>
          <a:ln w="19050">
            <a:solidFill>
              <a:srgbClr val="0066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2241156" y="1670139"/>
            <a:ext cx="610278" cy="369332"/>
          </a:xfrm>
          <a:prstGeom prst="rect">
            <a:avLst/>
          </a:prstGeom>
          <a:noFill/>
        </p:spPr>
        <p:txBody>
          <a:bodyPr wrap="square" rtlCol="0">
            <a:spAutoFit/>
          </a:bodyPr>
          <a:lstStyle/>
          <a:p>
            <a:pPr algn="ctr"/>
            <a:r>
              <a:rPr lang="en-US" altLang="zh-CN" i="1" dirty="0">
                <a:latin typeface="微软雅黑" panose="00000500000000000000" pitchFamily="34" charset="-122"/>
                <a:ea typeface="微软雅黑" panose="00000500000000000000" pitchFamily="34" charset="-122"/>
              </a:rPr>
              <a:t>k</a:t>
            </a:r>
            <a:r>
              <a:rPr lang="zh-CN" altLang="en-US" dirty="0">
                <a:latin typeface="微软雅黑" panose="00000500000000000000" pitchFamily="34" charset="-122"/>
                <a:ea typeface="微软雅黑" panose="00000500000000000000" pitchFamily="34" charset="-122"/>
              </a:rPr>
              <a:t>位</a:t>
            </a:r>
            <a:endParaRPr lang="zh-CN" altLang="en-US" dirty="0">
              <a:latin typeface="微软雅黑" panose="00000500000000000000" pitchFamily="34" charset="-122"/>
              <a:ea typeface="微软雅黑" panose="00000500000000000000" pitchFamily="34" charset="-122"/>
            </a:endParaRPr>
          </a:p>
        </p:txBody>
      </p:sp>
      <p:cxnSp>
        <p:nvCxnSpPr>
          <p:cNvPr id="41" name="直接箭头连接符 40"/>
          <p:cNvCxnSpPr>
            <a:stCxn id="2" idx="2"/>
          </p:cNvCxnSpPr>
          <p:nvPr/>
        </p:nvCxnSpPr>
        <p:spPr>
          <a:xfrm>
            <a:off x="2546296" y="2897577"/>
            <a:ext cx="2678847" cy="945022"/>
          </a:xfrm>
          <a:prstGeom prst="straightConnector1">
            <a:avLst/>
          </a:prstGeom>
          <a:ln w="19050">
            <a:solidFill>
              <a:srgbClr val="FF0066"/>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6812478" y="1670139"/>
            <a:ext cx="0" cy="3933257"/>
          </a:xfrm>
          <a:prstGeom prst="straightConnector1">
            <a:avLst/>
          </a:prstGeom>
          <a:ln w="19050">
            <a:solidFill>
              <a:srgbClr val="0066FF"/>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6920487" y="2571828"/>
            <a:ext cx="1855378" cy="646331"/>
          </a:xfrm>
          <a:prstGeom prst="rect">
            <a:avLst/>
          </a:prstGeom>
          <a:noFill/>
        </p:spPr>
        <p:txBody>
          <a:bodyPr wrap="square" rtlCol="0">
            <a:spAutoFit/>
          </a:bodyPr>
          <a:lstStyle/>
          <a:p>
            <a:pPr algn="ctr"/>
            <a:r>
              <a:rPr lang="en-US" altLang="zh-CN" dirty="0">
                <a:latin typeface="微软雅黑" panose="00000500000000000000" pitchFamily="34" charset="-122"/>
                <a:ea typeface="微软雅黑" panose="00000500000000000000" pitchFamily="34" charset="-122"/>
              </a:rPr>
              <a:t>2</a:t>
            </a:r>
            <a:r>
              <a:rPr lang="en-US" altLang="zh-CN" baseline="30000" dirty="0">
                <a:latin typeface="微软雅黑" panose="00000500000000000000" pitchFamily="34" charset="-122"/>
                <a:ea typeface="微软雅黑" panose="00000500000000000000" pitchFamily="34" charset="-122"/>
              </a:rPr>
              <a:t>k</a:t>
            </a:r>
            <a:r>
              <a:rPr lang="zh-CN" altLang="en-US" dirty="0">
                <a:latin typeface="微软雅黑" panose="00000500000000000000" pitchFamily="34" charset="-122"/>
                <a:ea typeface="微软雅黑" panose="00000500000000000000" pitchFamily="34" charset="-122"/>
              </a:rPr>
              <a:t>个</a:t>
            </a:r>
            <a:endParaRPr lang="en-US" altLang="zh-CN" dirty="0">
              <a:latin typeface="微软雅黑" panose="00000500000000000000" pitchFamily="34" charset="-122"/>
              <a:ea typeface="微软雅黑" panose="00000500000000000000" pitchFamily="34" charset="-122"/>
            </a:endParaRPr>
          </a:p>
          <a:p>
            <a:pPr algn="ctr"/>
            <a:r>
              <a:rPr lang="zh-CN" altLang="en-US" dirty="0">
                <a:latin typeface="微软雅黑" panose="00000500000000000000" pitchFamily="34" charset="-122"/>
                <a:ea typeface="微软雅黑" panose="00000500000000000000" pitchFamily="34" charset="-122"/>
              </a:rPr>
              <a:t>两位饱和计数器</a:t>
            </a:r>
            <a:endParaRPr lang="zh-CN" altLang="en-US" dirty="0">
              <a:latin typeface="微软雅黑" panose="00000500000000000000" pitchFamily="34" charset="-122"/>
              <a:ea typeface="微软雅黑" panose="00000500000000000000" pitchFamily="34" charset="-122"/>
            </a:endParaRPr>
          </a:p>
        </p:txBody>
      </p:sp>
      <p:cxnSp>
        <p:nvCxnSpPr>
          <p:cNvPr id="52" name="直接箭头连接符 51"/>
          <p:cNvCxnSpPr/>
          <p:nvPr/>
        </p:nvCxnSpPr>
        <p:spPr>
          <a:xfrm>
            <a:off x="7232073" y="5233503"/>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10224655" y="5849040"/>
            <a:ext cx="902524"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10644256" y="5885713"/>
            <a:ext cx="902517" cy="646331"/>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实际分支方向</a:t>
            </a:r>
            <a:endParaRPr lang="zh-CN" altLang="en-US" dirty="0">
              <a:latin typeface="微软雅黑" panose="00000500000000000000" pitchFamily="34" charset="-122"/>
              <a:ea typeface="微软雅黑" panose="00000500000000000000" pitchFamily="34" charset="-122"/>
            </a:endParaRPr>
          </a:p>
        </p:txBody>
      </p:sp>
      <p:cxnSp>
        <p:nvCxnSpPr>
          <p:cNvPr id="56" name="直接箭头连接符 55"/>
          <p:cNvCxnSpPr/>
          <p:nvPr/>
        </p:nvCxnSpPr>
        <p:spPr>
          <a:xfrm flipV="1">
            <a:off x="5956497" y="5669510"/>
            <a:ext cx="0" cy="536305"/>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5362737" y="6205815"/>
            <a:ext cx="1189453" cy="369332"/>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预测方向</a:t>
            </a:r>
            <a:endParaRPr lang="zh-CN" altLang="en-US" dirty="0">
              <a:latin typeface="微软雅黑" panose="00000500000000000000" pitchFamily="34" charset="-122"/>
              <a:ea typeface="微软雅黑" panose="00000500000000000000" pitchFamily="34" charset="-122"/>
            </a:endParaRPr>
          </a:p>
        </p:txBody>
      </p:sp>
      <p:cxnSp>
        <p:nvCxnSpPr>
          <p:cNvPr id="61" name="直接箭头连接符 60"/>
          <p:cNvCxnSpPr/>
          <p:nvPr/>
        </p:nvCxnSpPr>
        <p:spPr>
          <a:xfrm flipH="1">
            <a:off x="5956497" y="5849040"/>
            <a:ext cx="2139923" cy="0"/>
          </a:xfrm>
          <a:prstGeom prst="straightConnector1">
            <a:avLst/>
          </a:prstGeom>
          <a:ln w="19050">
            <a:solidFill>
              <a:srgbClr val="7030A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7026458" y="4814220"/>
            <a:ext cx="1189453" cy="369332"/>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更新</a:t>
            </a:r>
            <a:endParaRPr lang="zh-CN" altLang="en-US" dirty="0">
              <a:latin typeface="微软雅黑" panose="00000500000000000000" pitchFamily="34" charset="-122"/>
              <a:ea typeface="微软雅黑" panose="00000500000000000000" pitchFamily="34" charset="-122"/>
            </a:endParaRPr>
          </a:p>
        </p:txBody>
      </p:sp>
      <p:sp>
        <p:nvSpPr>
          <p:cNvPr id="63" name="文本框 62"/>
          <p:cNvSpPr txBox="1"/>
          <p:nvPr/>
        </p:nvSpPr>
        <p:spPr>
          <a:xfrm>
            <a:off x="5479386" y="1253532"/>
            <a:ext cx="954221" cy="369332"/>
          </a:xfrm>
          <a:prstGeom prst="rect">
            <a:avLst/>
          </a:prstGeom>
          <a:noFill/>
        </p:spPr>
        <p:txBody>
          <a:bodyPr wrap="square" rtlCol="0">
            <a:spAutoFit/>
          </a:bodyPr>
          <a:lstStyle/>
          <a:p>
            <a:pPr algn="ctr"/>
            <a:r>
              <a:rPr lang="en-US" altLang="zh-CN" dirty="0">
                <a:latin typeface="微软雅黑" panose="00000500000000000000" pitchFamily="34" charset="-122"/>
                <a:ea typeface="微软雅黑" panose="00000500000000000000" pitchFamily="34" charset="-122"/>
              </a:rPr>
              <a:t>BHT</a:t>
            </a:r>
            <a:endParaRPr lang="zh-CN" altLang="en-US" dirty="0">
              <a:latin typeface="微软雅黑" panose="00000500000000000000" pitchFamily="34" charset="-122"/>
              <a:ea typeface="微软雅黑" panose="00000500000000000000" pitchFamily="34" charset="-122"/>
            </a:endParaRPr>
          </a:p>
        </p:txBody>
      </p:sp>
      <p:sp>
        <p:nvSpPr>
          <p:cNvPr id="8" name="文本框 7"/>
          <p:cNvSpPr txBox="1"/>
          <p:nvPr/>
        </p:nvSpPr>
        <p:spPr>
          <a:xfrm>
            <a:off x="904759" y="4242204"/>
            <a:ext cx="3243884" cy="1144031"/>
          </a:xfrm>
          <a:prstGeom prst="rect">
            <a:avLst/>
          </a:prstGeom>
          <a:noFill/>
        </p:spPr>
        <p:txBody>
          <a:bodyPr wrap="square" rtlCol="0">
            <a:spAutoFit/>
          </a:bodyPr>
          <a:lstStyle/>
          <a:p>
            <a:pPr>
              <a:lnSpc>
                <a:spcPct val="150000"/>
              </a:lnSpc>
            </a:pPr>
            <a:r>
              <a:rPr lang="zh-CN" altLang="en-US" sz="2400" b="1" dirty="0">
                <a:solidFill>
                  <a:srgbClr val="0066FF"/>
                </a:solidFill>
                <a:latin typeface="微软雅黑" panose="00000500000000000000" pitchFamily="34" charset="-122"/>
                <a:ea typeface="微软雅黑" panose="00000500000000000000" pitchFamily="34" charset="-122"/>
              </a:rPr>
              <a:t>可以在取指阶段增加预译码解决部分别名问题</a:t>
            </a:r>
            <a:endParaRPr lang="zh-CN" altLang="en-US" sz="2400" b="1" dirty="0">
              <a:solidFill>
                <a:srgbClr val="0066FF"/>
              </a:solidFill>
              <a:latin typeface="微软雅黑" panose="00000500000000000000" pitchFamily="34" charset="-122"/>
              <a:ea typeface="微软雅黑" panose="00000500000000000000" pitchFamily="34" charset="-122"/>
            </a:endParaRPr>
          </a:p>
        </p:txBody>
      </p:sp>
      <p:sp>
        <p:nvSpPr>
          <p:cNvPr id="37" name="文本框 36"/>
          <p:cNvSpPr txBox="1"/>
          <p:nvPr/>
        </p:nvSpPr>
        <p:spPr>
          <a:xfrm>
            <a:off x="8764282" y="1230919"/>
            <a:ext cx="3243884" cy="581057"/>
          </a:xfrm>
          <a:prstGeom prst="rect">
            <a:avLst/>
          </a:prstGeom>
          <a:noFill/>
        </p:spPr>
        <p:txBody>
          <a:bodyPr wrap="square" rtlCol="0">
            <a:spAutoFit/>
          </a:bodyPr>
          <a:lstStyle/>
          <a:p>
            <a:pPr algn="ctr">
              <a:lnSpc>
                <a:spcPct val="150000"/>
              </a:lnSpc>
            </a:pPr>
            <a:r>
              <a:rPr lang="zh-CN" altLang="en-US" sz="2400" b="1" dirty="0">
                <a:solidFill>
                  <a:srgbClr val="FF0066"/>
                </a:solidFill>
                <a:latin typeface="微软雅黑" panose="00000500000000000000" pitchFamily="34" charset="-122"/>
                <a:ea typeface="微软雅黑" panose="00000500000000000000" pitchFamily="34" charset="-122"/>
              </a:rPr>
              <a:t>别名问题</a:t>
            </a:r>
            <a:endParaRPr lang="zh-CN" altLang="en-US" sz="2400" b="1" dirty="0">
              <a:solidFill>
                <a:srgbClr val="FF0066"/>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7">
                                            <p:txEl>
                                              <p:pRg st="0" end="0"/>
                                            </p:txEl>
                                          </p:spTgt>
                                        </p:tgtEl>
                                        <p:attrNameLst>
                                          <p:attrName>style.visibility</p:attrName>
                                        </p:attrNameLst>
                                      </p:cBhvr>
                                      <p:to>
                                        <p:strVal val="visible"/>
                                      </p:to>
                                    </p:set>
                                    <p:animEffect transition="in" filter="blinds(horizontal)">
                                      <p:cBhvr>
                                        <p:cTn id="7" dur="500"/>
                                        <p:tgtEl>
                                          <p:spTgt spid="3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0" name="组合 9"/>
          <p:cNvGrpSpPr/>
          <p:nvPr/>
        </p:nvGrpSpPr>
        <p:grpSpPr>
          <a:xfrm>
            <a:off x="599620" y="278225"/>
            <a:ext cx="7254817" cy="742071"/>
            <a:chOff x="599618" y="278221"/>
            <a:chExt cx="7254817" cy="742070"/>
          </a:xfrm>
        </p:grpSpPr>
        <p:sp>
          <p:nvSpPr>
            <p:cNvPr id="14" name="矩形 13"/>
            <p:cNvSpPr/>
            <p:nvPr/>
          </p:nvSpPr>
          <p:spPr>
            <a:xfrm>
              <a:off x="599618" y="712514"/>
              <a:ext cx="72548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Direction – Branch History Table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BHT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5" name="矩形 14"/>
            <p:cNvSpPr/>
            <p:nvPr/>
          </p:nvSpPr>
          <p:spPr>
            <a:xfrm>
              <a:off x="1197484" y="278221"/>
              <a:ext cx="66569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分支方向的预测 </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 </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分支历史表（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BHT</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11" name="图片 10"/>
          <p:cNvPicPr>
            <a:picLocks noChangeAspect="1"/>
          </p:cNvPicPr>
          <p:nvPr/>
        </p:nvPicPr>
        <p:blipFill>
          <a:blip r:embed="rId1">
            <a:clrChange>
              <a:clrFrom>
                <a:srgbClr val="FFFFFF"/>
              </a:clrFrom>
              <a:clrTo>
                <a:srgbClr val="FFFFFF">
                  <a:alpha val="0"/>
                </a:srgbClr>
              </a:clrTo>
            </a:clrChange>
          </a:blip>
          <a:stretch>
            <a:fillRect/>
          </a:stretch>
        </p:blipFill>
        <p:spPr>
          <a:xfrm>
            <a:off x="2421263" y="1300210"/>
            <a:ext cx="7375880" cy="4293104"/>
          </a:xfrm>
          <a:prstGeom prst="rect">
            <a:avLst/>
          </a:prstGeom>
        </p:spPr>
      </p:pic>
      <p:sp>
        <p:nvSpPr>
          <p:cNvPr id="12" name="Text Box 638"/>
          <p:cNvSpPr txBox="1">
            <a:spLocks noChangeArrowheads="1"/>
          </p:cNvSpPr>
          <p:nvPr/>
        </p:nvSpPr>
        <p:spPr bwMode="auto">
          <a:xfrm>
            <a:off x="1674420" y="5873228"/>
            <a:ext cx="88033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defRPr sz="1400" b="1">
                <a:solidFill>
                  <a:schemeClr val="tx1"/>
                </a:solidFill>
                <a:latin typeface="Arial" panose="020B0604020202020204" pitchFamily="34" charset="0"/>
              </a:defRPr>
            </a:lvl1pPr>
            <a:lvl2pPr marL="742950" indent="-285750">
              <a:defRPr sz="1400" b="1">
                <a:solidFill>
                  <a:schemeClr val="tx1"/>
                </a:solidFill>
                <a:latin typeface="Arial" panose="020B0604020202020204" pitchFamily="34" charset="0"/>
              </a:defRPr>
            </a:lvl2pPr>
            <a:lvl3pPr marL="1143000" indent="-228600">
              <a:defRPr sz="1400" b="1">
                <a:solidFill>
                  <a:schemeClr val="tx1"/>
                </a:solidFill>
                <a:latin typeface="Arial" panose="020B0604020202020204" pitchFamily="34" charset="0"/>
              </a:defRPr>
            </a:lvl3pPr>
            <a:lvl4pPr marL="1600200" indent="-228600">
              <a:defRPr sz="1400" b="1">
                <a:solidFill>
                  <a:schemeClr val="tx1"/>
                </a:solidFill>
                <a:latin typeface="Arial" panose="020B0604020202020204" pitchFamily="34" charset="0"/>
              </a:defRPr>
            </a:lvl4pPr>
            <a:lvl5pPr marL="2057400" indent="-228600">
              <a:defRPr sz="1400" b="1">
                <a:solidFill>
                  <a:schemeClr val="tx1"/>
                </a:solidFill>
                <a:latin typeface="Arial" panose="020B0604020202020204" pitchFamily="34" charset="0"/>
              </a:defRPr>
            </a:lvl5pPr>
            <a:lvl6pPr marL="2514600" indent="-228600" eaLnBrk="0" fontAlgn="base" hangingPunct="0">
              <a:spcBef>
                <a:spcPct val="0"/>
              </a:spcBef>
              <a:spcAft>
                <a:spcPct val="0"/>
              </a:spcAft>
              <a:defRPr sz="1400" b="1">
                <a:solidFill>
                  <a:schemeClr val="tx1"/>
                </a:solidFill>
                <a:latin typeface="Arial" panose="020B0604020202020204" pitchFamily="34" charset="0"/>
              </a:defRPr>
            </a:lvl6pPr>
            <a:lvl7pPr marL="2971800" indent="-228600" eaLnBrk="0" fontAlgn="base" hangingPunct="0">
              <a:spcBef>
                <a:spcPct val="0"/>
              </a:spcBef>
              <a:spcAft>
                <a:spcPct val="0"/>
              </a:spcAft>
              <a:defRPr sz="1400" b="1">
                <a:solidFill>
                  <a:schemeClr val="tx1"/>
                </a:solidFill>
                <a:latin typeface="Arial" panose="020B0604020202020204" pitchFamily="34" charset="0"/>
              </a:defRPr>
            </a:lvl7pPr>
            <a:lvl8pPr marL="3429000" indent="-228600" eaLnBrk="0" fontAlgn="base" hangingPunct="0">
              <a:spcBef>
                <a:spcPct val="0"/>
              </a:spcBef>
              <a:spcAft>
                <a:spcPct val="0"/>
              </a:spcAft>
              <a:defRPr sz="1400" b="1">
                <a:solidFill>
                  <a:schemeClr val="tx1"/>
                </a:solidFill>
                <a:latin typeface="Arial" panose="020B0604020202020204" pitchFamily="34" charset="0"/>
              </a:defRPr>
            </a:lvl8pPr>
            <a:lvl9pPr marL="3886200" indent="-228600" eaLnBrk="0" fontAlgn="base" hangingPunct="0">
              <a:spcBef>
                <a:spcPct val="0"/>
              </a:spcBef>
              <a:spcAft>
                <a:spcPct val="0"/>
              </a:spcAft>
              <a:defRPr sz="1400" b="1">
                <a:solidFill>
                  <a:schemeClr val="tx1"/>
                </a:solidFill>
                <a:latin typeface="Arial" panose="020B0604020202020204" pitchFamily="34" charset="0"/>
              </a:defRPr>
            </a:lvl9pPr>
          </a:lstStyle>
          <a:p>
            <a:pPr algn="ctr"/>
            <a:r>
              <a:rPr lang="en-US" altLang="zh-CN" sz="2000" dirty="0">
                <a:latin typeface="微软雅黑" panose="00000500000000000000" pitchFamily="34" charset="-122"/>
                <a:ea typeface="微软雅黑" panose="00000500000000000000" pitchFamily="34" charset="-122"/>
              </a:rPr>
              <a:t>BHT</a:t>
            </a:r>
            <a:r>
              <a:rPr lang="zh-CN" altLang="en-US" sz="2000" dirty="0">
                <a:latin typeface="微软雅黑" panose="00000500000000000000" pitchFamily="34" charset="-122"/>
                <a:ea typeface="微软雅黑" panose="00000500000000000000" pitchFamily="34" charset="-122"/>
              </a:rPr>
              <a:t>为</a:t>
            </a:r>
            <a:r>
              <a:rPr lang="en-US" altLang="zh-CN" sz="2000" dirty="0" err="1">
                <a:latin typeface="微软雅黑" panose="00000500000000000000" pitchFamily="34" charset="-122"/>
                <a:ea typeface="微软雅黑" panose="00000500000000000000" pitchFamily="34" charset="-122"/>
              </a:rPr>
              <a:t>2KB</a:t>
            </a:r>
            <a:r>
              <a:rPr lang="zh-CN" altLang="en-US" sz="2000" dirty="0">
                <a:latin typeface="微软雅黑" panose="00000500000000000000" pitchFamily="34" charset="-122"/>
                <a:ea typeface="微软雅黑" panose="00000500000000000000" pitchFamily="34" charset="-122"/>
              </a:rPr>
              <a:t>时，分支预测准确率达到</a:t>
            </a:r>
            <a:r>
              <a:rPr lang="en-US" altLang="zh-CN" sz="2000" dirty="0">
                <a:latin typeface="微软雅黑" panose="00000500000000000000" pitchFamily="34" charset="-122"/>
                <a:ea typeface="微软雅黑" panose="00000500000000000000" pitchFamily="34" charset="-122"/>
              </a:rPr>
              <a:t>93%</a:t>
            </a:r>
            <a:r>
              <a:rPr lang="zh-CN" altLang="en-US" sz="2000" dirty="0">
                <a:latin typeface="微软雅黑" panose="00000500000000000000" pitchFamily="34" charset="-122"/>
                <a:ea typeface="微软雅黑" panose="00000500000000000000" pitchFamily="34" charset="-122"/>
              </a:rPr>
              <a:t>，使用</a:t>
            </a:r>
            <a:r>
              <a:rPr lang="en-US" altLang="zh-CN" sz="2000" dirty="0">
                <a:latin typeface="微软雅黑" panose="00000500000000000000" pitchFamily="34" charset="-122"/>
                <a:ea typeface="微软雅黑" panose="00000500000000000000" pitchFamily="34" charset="-122"/>
              </a:rPr>
              <a:t>PC</a:t>
            </a:r>
            <a:r>
              <a:rPr lang="zh-CN" altLang="en-US" sz="2000" dirty="0">
                <a:latin typeface="微软雅黑" panose="00000500000000000000" pitchFamily="34" charset="-122"/>
                <a:ea typeface="微软雅黑" panose="00000500000000000000" pitchFamily="34" charset="-122"/>
              </a:rPr>
              <a:t>中的</a:t>
            </a:r>
            <a:r>
              <a:rPr lang="en-US" altLang="zh-CN" sz="2000" dirty="0">
                <a:latin typeface="微软雅黑" panose="00000500000000000000" pitchFamily="34" charset="-122"/>
                <a:ea typeface="微软雅黑" panose="00000500000000000000" pitchFamily="34" charset="-122"/>
              </a:rPr>
              <a:t>13</a:t>
            </a:r>
            <a:r>
              <a:rPr lang="zh-CN" altLang="en-US" sz="2000" dirty="0">
                <a:latin typeface="微软雅黑" panose="00000500000000000000" pitchFamily="34" charset="-122"/>
                <a:ea typeface="微软雅黑" panose="00000500000000000000" pitchFamily="34" charset="-122"/>
              </a:rPr>
              <a:t>位</a:t>
            </a:r>
            <a:endParaRPr lang="en-US" altLang="zh-CN" sz="20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497367" cy="742071"/>
            <a:chOff x="599618" y="278221"/>
            <a:chExt cx="3497367" cy="742070"/>
          </a:xfrm>
        </p:grpSpPr>
        <p:sp>
          <p:nvSpPr>
            <p:cNvPr id="21" name="矩形 20"/>
            <p:cNvSpPr/>
            <p:nvPr/>
          </p:nvSpPr>
          <p:spPr>
            <a:xfrm>
              <a:off x="599618" y="712514"/>
              <a:ext cx="349736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Structure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结构相关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77137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结构相关</a:t>
            </a:r>
            <a:r>
              <a:rPr lang="zh-CN" altLang="en-US" sz="2800" dirty="0">
                <a:latin typeface="微软雅黑" panose="00000500000000000000" pitchFamily="34" charset="-122"/>
                <a:ea typeface="微软雅黑" panose="00000500000000000000" pitchFamily="34" charset="-122"/>
                <a:cs typeface="+mn-ea"/>
                <a:sym typeface="+mn-lt"/>
              </a:rPr>
              <a:t>是指流水线中多条指令在同一时钟周期内争用同一个功能部件，从而发生冲突，造成指令无法继续执行。</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比如，数据和指令保存在同一存储器（</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冯诺依曼计算机结构</a:t>
            </a:r>
            <a:r>
              <a:rPr lang="zh-CN" altLang="en-US" sz="2800" dirty="0">
                <a:latin typeface="微软雅黑" panose="00000500000000000000" pitchFamily="34" charset="-122"/>
                <a:ea typeface="微软雅黑" panose="00000500000000000000" pitchFamily="34" charset="-122"/>
                <a:cs typeface="+mn-ea"/>
                <a:sym typeface="+mn-lt"/>
              </a:rPr>
              <a:t>）</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消除结构相关常见的办法就是</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设置多个功能部件</a:t>
            </a:r>
            <a:r>
              <a:rPr lang="zh-CN" altLang="en-US" sz="2800" dirty="0">
                <a:latin typeface="微软雅黑" panose="00000500000000000000" pitchFamily="34" charset="-122"/>
                <a:ea typeface="微软雅黑" panose="00000500000000000000" pitchFamily="34" charset="-122"/>
                <a:cs typeface="+mn-ea"/>
                <a:sym typeface="+mn-lt"/>
              </a:rPr>
              <a:t>，比如设置两个存储器分别保存指令和数据，这就是</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哈佛结构</a:t>
            </a:r>
            <a:r>
              <a:rPr lang="zh-CN" altLang="en-US" sz="2800" dirty="0">
                <a:latin typeface="微软雅黑" panose="00000500000000000000" pitchFamily="34" charset="-122"/>
                <a:ea typeface="微软雅黑" panose="00000500000000000000" pitchFamily="34" charset="-122"/>
                <a:cs typeface="+mn-ea"/>
                <a:sym typeface="+mn-lt"/>
              </a:rPr>
              <a:t>，也是</a:t>
            </a:r>
            <a:r>
              <a:rPr lang="en-US" altLang="zh-CN" sz="2800" dirty="0">
                <a:latin typeface="微软雅黑" panose="00000500000000000000" pitchFamily="34" charset="-122"/>
                <a:ea typeface="微软雅黑" panose="00000500000000000000" pitchFamily="34" charset="-122"/>
                <a:cs typeface="+mn-ea"/>
                <a:sym typeface="+mn-lt"/>
              </a:rPr>
              <a:t>MiniMIPS32</a:t>
            </a:r>
            <a:r>
              <a:rPr lang="zh-CN" altLang="en-US" sz="2800" dirty="0">
                <a:latin typeface="微软雅黑" panose="00000500000000000000" pitchFamily="34" charset="-122"/>
                <a:ea typeface="微软雅黑" panose="00000500000000000000" pitchFamily="34" charset="-122"/>
                <a:cs typeface="+mn-ea"/>
                <a:sym typeface="+mn-lt"/>
              </a:rPr>
              <a:t>处理器所采用的结构。</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后续主要讨论</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数据相关</a:t>
            </a:r>
            <a:r>
              <a:rPr lang="zh-CN" altLang="en-US" sz="2800" dirty="0">
                <a:latin typeface="微软雅黑" panose="00000500000000000000" pitchFamily="34" charset="-122"/>
                <a:ea typeface="微软雅黑" panose="00000500000000000000" pitchFamily="34" charset="-122"/>
                <a:cs typeface="+mn-ea"/>
                <a:sym typeface="+mn-lt"/>
              </a:rPr>
              <a:t>和</a:t>
            </a:r>
            <a:r>
              <a:rPr lang="zh-CN" altLang="en-US" sz="2800" dirty="0">
                <a:solidFill>
                  <a:srgbClr val="00B050"/>
                </a:solidFill>
                <a:latin typeface="微软雅黑" panose="00000500000000000000" pitchFamily="34" charset="-122"/>
                <a:ea typeface="微软雅黑" panose="00000500000000000000" pitchFamily="34" charset="-122"/>
                <a:cs typeface="+mn-ea"/>
                <a:sym typeface="+mn-lt"/>
              </a:rPr>
              <a:t>控制相关</a:t>
            </a:r>
            <a:r>
              <a:rPr lang="zh-CN" altLang="en-US" sz="2800" dirty="0">
                <a:latin typeface="微软雅黑" panose="00000500000000000000" pitchFamily="34" charset="-122"/>
                <a:ea typeface="微软雅黑" panose="00000500000000000000" pitchFamily="34" charset="-122"/>
                <a:cs typeface="+mn-ea"/>
                <a:sym typeface="+mn-lt"/>
              </a:rPr>
              <a:t>。</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99621" y="278225"/>
            <a:ext cx="4188463" cy="718321"/>
            <a:chOff x="599619" y="278221"/>
            <a:chExt cx="4188463" cy="718320"/>
          </a:xfrm>
        </p:grpSpPr>
        <p:sp>
          <p:nvSpPr>
            <p:cNvPr id="12" name="矩形 11"/>
            <p:cNvSpPr/>
            <p:nvPr/>
          </p:nvSpPr>
          <p:spPr>
            <a:xfrm>
              <a:off x="599619" y="688764"/>
              <a:ext cx="404363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 of Branch Target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分支目标地址的预测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268821"/>
            <a:ext cx="11079676" cy="2089162"/>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分支目标缓存（</a:t>
            </a:r>
            <a:r>
              <a:rPr lang="en-US" altLang="zh-CN" sz="2800" dirty="0">
                <a:latin typeface="微软雅黑" panose="00000500000000000000" pitchFamily="34" charset="-122"/>
                <a:ea typeface="微软雅黑" panose="00000500000000000000" pitchFamily="34" charset="-122"/>
                <a:cs typeface="+mn-ea"/>
                <a:sym typeface="+mn-lt"/>
              </a:rPr>
              <a:t>Branch Target Buffer</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BTB</a:t>
            </a:r>
            <a:r>
              <a:rPr lang="zh-CN" altLang="en-US" sz="2800" dirty="0">
                <a:latin typeface="微软雅黑" panose="00000500000000000000" pitchFamily="34" charset="-122"/>
                <a:ea typeface="微软雅黑" panose="00000500000000000000" pitchFamily="34" charset="-122"/>
                <a:cs typeface="+mn-ea"/>
                <a:sym typeface="+mn-lt"/>
              </a:rPr>
              <a:t>）</a:t>
            </a:r>
            <a:endParaRPr lang="en-US" altLang="zh-CN"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位于取指（</a:t>
            </a:r>
            <a:r>
              <a:rPr lang="en-US" altLang="zh-CN" sz="2400" dirty="0">
                <a:latin typeface="微软雅黑" panose="00000500000000000000" pitchFamily="34" charset="-122"/>
                <a:ea typeface="微软雅黑" panose="00000500000000000000" pitchFamily="34" charset="-122"/>
                <a:cs typeface="+mn-ea"/>
                <a:sym typeface="+mn-lt"/>
              </a:rPr>
              <a:t>IF</a:t>
            </a:r>
            <a:r>
              <a:rPr lang="zh-CN" altLang="en-US" sz="2400" dirty="0">
                <a:latin typeface="微软雅黑" panose="00000500000000000000" pitchFamily="34" charset="-122"/>
                <a:ea typeface="微软雅黑" panose="00000500000000000000" pitchFamily="34" charset="-122"/>
                <a:cs typeface="+mn-ea"/>
                <a:sym typeface="+mn-lt"/>
              </a:rPr>
              <a:t>）阶段，用于预测分支目标地址</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基于</a:t>
            </a:r>
            <a:r>
              <a:rPr lang="en-US" altLang="zh-CN" sz="2400" dirty="0">
                <a:latin typeface="微软雅黑" panose="00000500000000000000" pitchFamily="34" charset="-122"/>
                <a:ea typeface="微软雅黑" panose="00000500000000000000" pitchFamily="34" charset="-122"/>
                <a:cs typeface="+mn-ea"/>
                <a:sym typeface="+mn-lt"/>
              </a:rPr>
              <a:t>PC</a:t>
            </a:r>
            <a:r>
              <a:rPr lang="zh-CN" altLang="en-US" sz="2400" dirty="0">
                <a:latin typeface="微软雅黑" panose="00000500000000000000" pitchFamily="34" charset="-122"/>
                <a:ea typeface="微软雅黑" panose="00000500000000000000" pitchFamily="34" charset="-122"/>
                <a:cs typeface="+mn-ea"/>
                <a:sym typeface="+mn-lt"/>
              </a:rPr>
              <a:t>进行索引的</a:t>
            </a:r>
            <a:r>
              <a:rPr lang="en-US" altLang="zh-CN" sz="2400" dirty="0">
                <a:latin typeface="微软雅黑" panose="00000500000000000000" pitchFamily="34" charset="-122"/>
                <a:ea typeface="微软雅黑" panose="00000500000000000000" pitchFamily="34" charset="-122"/>
                <a:cs typeface="+mn-ea"/>
                <a:sym typeface="+mn-lt"/>
              </a:rPr>
              <a:t>Cache</a:t>
            </a:r>
            <a:r>
              <a:rPr lang="zh-CN" altLang="en-US" sz="2400" dirty="0">
                <a:latin typeface="微软雅黑" panose="00000500000000000000" pitchFamily="34" charset="-122"/>
                <a:ea typeface="微软雅黑" panose="00000500000000000000" pitchFamily="34" charset="-122"/>
                <a:cs typeface="+mn-ea"/>
                <a:sym typeface="+mn-lt"/>
              </a:rPr>
              <a:t>，可以与</a:t>
            </a:r>
            <a:r>
              <a:rPr lang="en-US" altLang="zh-CN" sz="2400" dirty="0">
                <a:latin typeface="微软雅黑" panose="00000500000000000000" pitchFamily="34" charset="-122"/>
                <a:ea typeface="微软雅黑" panose="00000500000000000000" pitchFamily="34" charset="-122"/>
                <a:cs typeface="+mn-ea"/>
                <a:sym typeface="+mn-lt"/>
              </a:rPr>
              <a:t>BHT</a:t>
            </a:r>
            <a:r>
              <a:rPr lang="zh-CN" altLang="en-US" sz="2400" dirty="0">
                <a:latin typeface="微软雅黑" panose="00000500000000000000" pitchFamily="34" charset="-122"/>
                <a:ea typeface="微软雅黑" panose="00000500000000000000" pitchFamily="34" charset="-122"/>
                <a:cs typeface="+mn-ea"/>
                <a:sym typeface="+mn-lt"/>
              </a:rPr>
              <a:t>合并</a:t>
            </a:r>
            <a:endParaRPr lang="en-US" altLang="zh-CN" sz="2400" dirty="0">
              <a:latin typeface="微软雅黑" panose="00000500000000000000" pitchFamily="34" charset="-122"/>
              <a:ea typeface="微软雅黑" panose="00000500000000000000" pitchFamily="34" charset="-122"/>
              <a:cs typeface="+mn-ea"/>
              <a:sym typeface="+mn-lt"/>
            </a:endParaRPr>
          </a:p>
        </p:txBody>
      </p:sp>
      <p:grpSp>
        <p:nvGrpSpPr>
          <p:cNvPr id="84" name="组合 83"/>
          <p:cNvGrpSpPr/>
          <p:nvPr/>
        </p:nvGrpSpPr>
        <p:grpSpPr>
          <a:xfrm>
            <a:off x="893704" y="3630258"/>
            <a:ext cx="9594129" cy="2862779"/>
            <a:chOff x="893704" y="3630258"/>
            <a:chExt cx="9594129" cy="2862779"/>
          </a:xfrm>
        </p:grpSpPr>
        <p:sp>
          <p:nvSpPr>
            <p:cNvPr id="3" name="矩形 2"/>
            <p:cNvSpPr/>
            <p:nvPr/>
          </p:nvSpPr>
          <p:spPr>
            <a:xfrm>
              <a:off x="5911990" y="3630258"/>
              <a:ext cx="4575843" cy="195892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矩形 3"/>
            <p:cNvSpPr/>
            <p:nvPr/>
          </p:nvSpPr>
          <p:spPr>
            <a:xfrm>
              <a:off x="5911990" y="4619501"/>
              <a:ext cx="607563"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V</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0" name="矩形 49"/>
            <p:cNvSpPr/>
            <p:nvPr/>
          </p:nvSpPr>
          <p:spPr>
            <a:xfrm>
              <a:off x="6519553" y="4619500"/>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Tag</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1" name="矩形 50"/>
            <p:cNvSpPr/>
            <p:nvPr/>
          </p:nvSpPr>
          <p:spPr>
            <a:xfrm>
              <a:off x="7374577" y="4619500"/>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Type</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2" name="矩形 51"/>
            <p:cNvSpPr/>
            <p:nvPr/>
          </p:nvSpPr>
          <p:spPr>
            <a:xfrm>
              <a:off x="8229600" y="4619500"/>
              <a:ext cx="1413163"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BTA</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3" name="矩形 52"/>
            <p:cNvSpPr/>
            <p:nvPr/>
          </p:nvSpPr>
          <p:spPr>
            <a:xfrm>
              <a:off x="9632809" y="4619499"/>
              <a:ext cx="855024" cy="38001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BHT</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4" name="矩形 53"/>
            <p:cNvSpPr/>
            <p:nvPr/>
          </p:nvSpPr>
          <p:spPr>
            <a:xfrm>
              <a:off x="893704" y="3728853"/>
              <a:ext cx="1905030" cy="3681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Tag</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6" name="矩形 55"/>
            <p:cNvSpPr/>
            <p:nvPr/>
          </p:nvSpPr>
          <p:spPr>
            <a:xfrm>
              <a:off x="2798734" y="3728853"/>
              <a:ext cx="1143874" cy="368131"/>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Index</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57" name="矩形 56"/>
            <p:cNvSpPr/>
            <p:nvPr/>
          </p:nvSpPr>
          <p:spPr>
            <a:xfrm>
              <a:off x="3942608" y="3728853"/>
              <a:ext cx="607563" cy="36813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a:solidFill>
                      <a:sysClr val="windowText" lastClr="000000"/>
                    </a:solidFill>
                  </a:ln>
                  <a:solidFill>
                    <a:schemeClr val="tx1"/>
                  </a:solidFill>
                  <a:latin typeface="微软雅黑" panose="00000500000000000000" pitchFamily="34" charset="-122"/>
                  <a:ea typeface="微软雅黑" panose="00000500000000000000" pitchFamily="34" charset="-122"/>
                </a:rPr>
                <a:t>00</a:t>
              </a:r>
              <a:endParaRPr lang="zh-CN" altLang="en-US" dirty="0">
                <a:ln>
                  <a:solidFill>
                    <a:sysClr val="windowText" lastClr="000000"/>
                  </a:solidFill>
                </a:ln>
                <a:solidFill>
                  <a:schemeClr val="tx1"/>
                </a:solidFill>
                <a:latin typeface="微软雅黑" panose="00000500000000000000" pitchFamily="34" charset="-122"/>
                <a:ea typeface="微软雅黑" panose="00000500000000000000" pitchFamily="34" charset="-122"/>
              </a:endParaRPr>
            </a:p>
          </p:txBody>
        </p:sp>
        <p:sp>
          <p:nvSpPr>
            <p:cNvPr id="6" name="左大括号 5"/>
            <p:cNvSpPr/>
            <p:nvPr/>
          </p:nvSpPr>
          <p:spPr>
            <a:xfrm rot="16200000">
              <a:off x="3186607" y="3724047"/>
              <a:ext cx="368132" cy="1143875"/>
            </a:xfrm>
            <a:prstGeom prst="leftBrace">
              <a:avLst>
                <a:gd name="adj1" fmla="val 108470"/>
                <a:gd name="adj2" fmla="val 50855"/>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59" name="连接符: 肘形 58"/>
            <p:cNvCxnSpPr>
              <a:stCxn id="6" idx="1"/>
              <a:endCxn id="4" idx="1"/>
            </p:cNvCxnSpPr>
            <p:nvPr/>
          </p:nvCxnSpPr>
          <p:spPr>
            <a:xfrm rot="16200000" flipH="1">
              <a:off x="4481494" y="3379011"/>
              <a:ext cx="329456" cy="2531536"/>
            </a:xfrm>
            <a:prstGeom prst="bentConnector4">
              <a:avLst>
                <a:gd name="adj1" fmla="val 101828"/>
                <a:gd name="adj2" fmla="val 53442"/>
              </a:avLst>
            </a:prstGeom>
            <a:ln w="1905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矩形: 圆角 61"/>
            <p:cNvSpPr/>
            <p:nvPr/>
          </p:nvSpPr>
          <p:spPr>
            <a:xfrm>
              <a:off x="5911990" y="5896601"/>
              <a:ext cx="1363335" cy="59643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0000500000000000000" pitchFamily="34" charset="-122"/>
                  <a:ea typeface="微软雅黑" panose="00000500000000000000" pitchFamily="34" charset="-122"/>
                </a:rPr>
                <a:t>命中逻辑</a:t>
              </a:r>
              <a:endParaRPr lang="zh-CN" altLang="en-US" sz="2000" dirty="0">
                <a:solidFill>
                  <a:schemeClr val="tx1"/>
                </a:solidFill>
                <a:latin typeface="微软雅黑" panose="00000500000000000000" pitchFamily="34" charset="-122"/>
                <a:ea typeface="微软雅黑" panose="00000500000000000000" pitchFamily="34" charset="-122"/>
              </a:endParaRPr>
            </a:p>
          </p:txBody>
        </p:sp>
        <p:cxnSp>
          <p:nvCxnSpPr>
            <p:cNvPr id="64" name="直接箭头连接符 63"/>
            <p:cNvCxnSpPr>
              <a:stCxn id="4" idx="2"/>
            </p:cNvCxnSpPr>
            <p:nvPr/>
          </p:nvCxnSpPr>
          <p:spPr>
            <a:xfrm flipH="1">
              <a:off x="6215771" y="4999512"/>
              <a:ext cx="1" cy="897089"/>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p:cNvCxnSpPr>
              <a:stCxn id="50" idx="2"/>
            </p:cNvCxnSpPr>
            <p:nvPr/>
          </p:nvCxnSpPr>
          <p:spPr>
            <a:xfrm flipH="1">
              <a:off x="6942087" y="4999511"/>
              <a:ext cx="4978" cy="89709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p:cNvCxnSpPr>
              <a:stCxn id="54" idx="2"/>
              <a:endCxn id="62" idx="1"/>
            </p:cNvCxnSpPr>
            <p:nvPr/>
          </p:nvCxnSpPr>
          <p:spPr>
            <a:xfrm rot="16200000" flipH="1">
              <a:off x="2830187" y="3113015"/>
              <a:ext cx="2097835" cy="4065771"/>
            </a:xfrm>
            <a:prstGeom prst="bentConnector2">
              <a:avLst/>
            </a:prstGeom>
            <a:ln w="19050">
              <a:solidFill>
                <a:srgbClr val="FF00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7275325" y="6194818"/>
              <a:ext cx="526764"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3" name="文本框 72"/>
            <p:cNvSpPr txBox="1"/>
            <p:nvPr/>
          </p:nvSpPr>
          <p:spPr>
            <a:xfrm>
              <a:off x="7802089" y="6012890"/>
              <a:ext cx="672555" cy="369332"/>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命中</a:t>
              </a:r>
              <a:endParaRPr lang="zh-CN" altLang="en-US" dirty="0">
                <a:latin typeface="微软雅黑" panose="00000500000000000000" pitchFamily="34" charset="-122"/>
                <a:ea typeface="微软雅黑" panose="00000500000000000000" pitchFamily="34" charset="-122"/>
              </a:endParaRPr>
            </a:p>
          </p:txBody>
        </p:sp>
        <p:sp>
          <p:nvSpPr>
            <p:cNvPr id="74" name="文本框 73"/>
            <p:cNvSpPr txBox="1"/>
            <p:nvPr/>
          </p:nvSpPr>
          <p:spPr>
            <a:xfrm>
              <a:off x="8118952" y="3642990"/>
              <a:ext cx="1634457" cy="369332"/>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分支目标地址</a:t>
              </a:r>
              <a:endParaRPr lang="zh-CN" altLang="en-US" dirty="0">
                <a:latin typeface="微软雅黑" panose="00000500000000000000" pitchFamily="34" charset="-122"/>
                <a:ea typeface="微软雅黑" panose="00000500000000000000" pitchFamily="34" charset="-122"/>
              </a:endParaRPr>
            </a:p>
          </p:txBody>
        </p:sp>
        <p:cxnSp>
          <p:nvCxnSpPr>
            <p:cNvPr id="76" name="直接连接符 75"/>
            <p:cNvCxnSpPr>
              <a:stCxn id="74" idx="2"/>
              <a:endCxn id="52" idx="0"/>
            </p:cNvCxnSpPr>
            <p:nvPr/>
          </p:nvCxnSpPr>
          <p:spPr>
            <a:xfrm>
              <a:off x="8936181" y="4012322"/>
              <a:ext cx="1" cy="60717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7223714" y="4028026"/>
              <a:ext cx="1156750" cy="380011"/>
            </a:xfrm>
            <a:prstGeom prst="rect">
              <a:avLst/>
            </a:prstGeom>
            <a:no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rPr>
                <a:t>分支类型</a:t>
              </a:r>
              <a:endParaRPr lang="zh-CN" altLang="en-US" dirty="0">
                <a:latin typeface="微软雅黑" panose="00000500000000000000" pitchFamily="34" charset="-122"/>
                <a:ea typeface="微软雅黑" panose="00000500000000000000" pitchFamily="34" charset="-122"/>
              </a:endParaRPr>
            </a:p>
          </p:txBody>
        </p:sp>
        <p:cxnSp>
          <p:nvCxnSpPr>
            <p:cNvPr id="82" name="直接连接符 81"/>
            <p:cNvCxnSpPr>
              <a:endCxn id="51" idx="0"/>
            </p:cNvCxnSpPr>
            <p:nvPr/>
          </p:nvCxnSpPr>
          <p:spPr>
            <a:xfrm>
              <a:off x="7801588" y="4341189"/>
              <a:ext cx="501" cy="278311"/>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grpSp>
      <p:sp>
        <p:nvSpPr>
          <p:cNvPr id="88" name="文本框 87"/>
          <p:cNvSpPr txBox="1"/>
          <p:nvPr/>
        </p:nvSpPr>
        <p:spPr>
          <a:xfrm>
            <a:off x="10471937" y="3550657"/>
            <a:ext cx="1634457" cy="923330"/>
          </a:xfrm>
          <a:prstGeom prst="rect">
            <a:avLst/>
          </a:prstGeom>
          <a:noFill/>
        </p:spPr>
        <p:txBody>
          <a:bodyPr wrap="square" rtlCol="0">
            <a:spAutoFit/>
          </a:bodyPr>
          <a:lstStyle/>
          <a:p>
            <a:pPr algn="just"/>
            <a:r>
              <a:rPr lang="zh-CN" altLang="en-US" dirty="0">
                <a:latin typeface="微软雅黑" panose="00000500000000000000" pitchFamily="34" charset="-122"/>
                <a:ea typeface="微软雅黑" panose="00000500000000000000" pitchFamily="34" charset="-122"/>
              </a:rPr>
              <a:t>译码阶段根据实际分支情况更新</a:t>
            </a:r>
            <a:r>
              <a:rPr lang="en-US" altLang="zh-CN" dirty="0">
                <a:latin typeface="微软雅黑" panose="00000500000000000000" pitchFamily="34" charset="-122"/>
                <a:ea typeface="微软雅黑" panose="00000500000000000000" pitchFamily="34" charset="-122"/>
              </a:rPr>
              <a:t>BTB</a:t>
            </a:r>
            <a:endParaRPr lang="zh-CN" altLang="en-US"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blinds(horizontal)">
                                      <p:cBhvr>
                                        <p:cTn id="7" dur="500"/>
                                        <p:tgtEl>
                                          <p:spTgt spid="8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blinds(horizontal)">
                                      <p:cBhvr>
                                        <p:cTn id="12"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75873" y="278225"/>
            <a:ext cx="4233636" cy="725948"/>
            <a:chOff x="575871" y="278221"/>
            <a:chExt cx="4233636" cy="725947"/>
          </a:xfrm>
        </p:grpSpPr>
        <p:sp>
          <p:nvSpPr>
            <p:cNvPr id="12" name="矩形 11"/>
            <p:cNvSpPr/>
            <p:nvPr/>
          </p:nvSpPr>
          <p:spPr>
            <a:xfrm>
              <a:off x="575871" y="696391"/>
              <a:ext cx="423363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Training the BTB</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Update</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49146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训练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BTB</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（“更新”）</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387574"/>
            <a:ext cx="11079676" cy="2797048"/>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在译码阶段获取了实际分支的情况后，对</a:t>
            </a:r>
            <a:r>
              <a:rPr lang="en-US" altLang="zh-CN" sz="2800" dirty="0">
                <a:latin typeface="微软雅黑" panose="00000500000000000000" pitchFamily="34" charset="-122"/>
                <a:ea typeface="微软雅黑" panose="00000500000000000000" pitchFamily="34" charset="-122"/>
                <a:cs typeface="+mn-ea"/>
                <a:sym typeface="+mn-lt"/>
              </a:rPr>
              <a:t>BTB</a:t>
            </a:r>
            <a:r>
              <a:rPr lang="zh-CN" altLang="en-US" sz="2800" dirty="0">
                <a:latin typeface="微软雅黑" panose="00000500000000000000" pitchFamily="34" charset="-122"/>
                <a:ea typeface="微软雅黑" panose="00000500000000000000" pitchFamily="34" charset="-122"/>
                <a:cs typeface="+mn-ea"/>
                <a:sym typeface="+mn-lt"/>
              </a:rPr>
              <a:t>进行更新</a:t>
            </a:r>
            <a:endParaRPr lang="en-US" altLang="zh-CN"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更新</a:t>
            </a:r>
            <a:r>
              <a:rPr lang="en-US" altLang="zh-CN" sz="2400" dirty="0">
                <a:latin typeface="微软雅黑" panose="00000500000000000000" pitchFamily="34" charset="-122"/>
                <a:ea typeface="微软雅黑" panose="00000500000000000000" pitchFamily="34" charset="-122"/>
                <a:cs typeface="+mn-ea"/>
                <a:sym typeface="+mn-lt"/>
              </a:rPr>
              <a:t>Valid</a:t>
            </a:r>
            <a:r>
              <a:rPr lang="zh-CN" altLang="en-US" sz="2400" dirty="0">
                <a:latin typeface="微软雅黑" panose="00000500000000000000" pitchFamily="34" charset="-122"/>
                <a:ea typeface="微软雅黑" panose="00000500000000000000" pitchFamily="34" charset="-122"/>
                <a:cs typeface="+mn-ea"/>
                <a:sym typeface="+mn-lt"/>
              </a:rPr>
              <a:t>位和</a:t>
            </a:r>
            <a:r>
              <a:rPr lang="en-US" altLang="zh-CN" sz="2400" dirty="0">
                <a:latin typeface="微软雅黑" panose="00000500000000000000" pitchFamily="34" charset="-122"/>
                <a:ea typeface="微软雅黑" panose="00000500000000000000" pitchFamily="34" charset="-122"/>
                <a:cs typeface="+mn-ea"/>
                <a:sym typeface="+mn-lt"/>
              </a:rPr>
              <a:t>Tag</a:t>
            </a:r>
            <a:r>
              <a:rPr lang="zh-CN" altLang="en-US" sz="2400" dirty="0">
                <a:latin typeface="微软雅黑" panose="00000500000000000000" pitchFamily="34" charset="-122"/>
                <a:ea typeface="微软雅黑" panose="00000500000000000000" pitchFamily="34" charset="-122"/>
                <a:cs typeface="+mn-ea"/>
                <a:sym typeface="+mn-lt"/>
              </a:rPr>
              <a:t>位</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更新分支目标地址（必要的时候进行替换）</a:t>
            </a:r>
            <a:endParaRPr lang="en-US" altLang="zh-CN"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更新分支方向（</a:t>
            </a:r>
            <a:r>
              <a:rPr lang="en-US" altLang="zh-CN" sz="2400" dirty="0">
                <a:latin typeface="微软雅黑" panose="00000500000000000000" pitchFamily="34" charset="-122"/>
                <a:ea typeface="微软雅黑" panose="00000500000000000000" pitchFamily="34" charset="-122"/>
                <a:cs typeface="+mn-ea"/>
                <a:sym typeface="+mn-lt"/>
              </a:rPr>
              <a:t>BHT</a:t>
            </a:r>
            <a:r>
              <a:rPr lang="zh-CN" altLang="en-US" sz="2400" dirty="0">
                <a:latin typeface="微软雅黑" panose="00000500000000000000" pitchFamily="34" charset="-122"/>
                <a:ea typeface="微软雅黑" panose="00000500000000000000" pitchFamily="34" charset="-122"/>
                <a:cs typeface="+mn-ea"/>
                <a:sym typeface="+mn-lt"/>
              </a:rPr>
              <a:t>）</a:t>
            </a:r>
            <a:endParaRPr lang="en-US" altLang="zh-CN"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1" name="组合 10"/>
          <p:cNvGrpSpPr/>
          <p:nvPr/>
        </p:nvGrpSpPr>
        <p:grpSpPr>
          <a:xfrm>
            <a:off x="575873" y="278225"/>
            <a:ext cx="4233636" cy="725948"/>
            <a:chOff x="575871" y="278221"/>
            <a:chExt cx="4233636" cy="725947"/>
          </a:xfrm>
        </p:grpSpPr>
        <p:sp>
          <p:nvSpPr>
            <p:cNvPr id="12" name="矩形 11"/>
            <p:cNvSpPr/>
            <p:nvPr/>
          </p:nvSpPr>
          <p:spPr>
            <a:xfrm>
              <a:off x="575871" y="696391"/>
              <a:ext cx="423363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Using the BTB</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Prediction</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13" name="矩形 12"/>
            <p:cNvSpPr/>
            <p:nvPr/>
          </p:nvSpPr>
          <p:spPr>
            <a:xfrm>
              <a:off x="1197484" y="278221"/>
              <a:ext cx="3491469"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使用</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BTB</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（“预测”）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558141" y="1245070"/>
            <a:ext cx="11079676" cy="537153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在取指阶段利用当前的</a:t>
            </a:r>
            <a:r>
              <a:rPr lang="en-US" altLang="zh-CN" sz="2800" dirty="0">
                <a:latin typeface="微软雅黑" panose="00000500000000000000" pitchFamily="34" charset="-122"/>
                <a:ea typeface="微软雅黑" panose="00000500000000000000" pitchFamily="34" charset="-122"/>
                <a:cs typeface="+mn-ea"/>
                <a:sym typeface="+mn-lt"/>
              </a:rPr>
              <a:t>PC</a:t>
            </a:r>
            <a:r>
              <a:rPr lang="zh-CN" altLang="en-US" sz="2800" dirty="0">
                <a:latin typeface="微软雅黑" panose="00000500000000000000" pitchFamily="34" charset="-122"/>
                <a:ea typeface="微软雅黑" panose="00000500000000000000" pitchFamily="34" charset="-122"/>
                <a:cs typeface="+mn-ea"/>
                <a:sym typeface="+mn-lt"/>
              </a:rPr>
              <a:t>查询</a:t>
            </a:r>
            <a:r>
              <a:rPr lang="en-US" altLang="zh-CN" sz="2800" dirty="0">
                <a:latin typeface="微软雅黑" panose="00000500000000000000" pitchFamily="34" charset="-122"/>
                <a:ea typeface="微软雅黑" panose="00000500000000000000" pitchFamily="34" charset="-122"/>
                <a:cs typeface="+mn-ea"/>
                <a:sym typeface="+mn-lt"/>
              </a:rPr>
              <a:t>BTB</a:t>
            </a:r>
            <a:endParaRPr lang="en-US" altLang="zh-CN" sz="28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BTB</a:t>
            </a:r>
            <a:r>
              <a:rPr lang="zh-CN" altLang="en-US" sz="2400" dirty="0">
                <a:latin typeface="微软雅黑" panose="00000500000000000000" pitchFamily="34" charset="-122"/>
                <a:ea typeface="微软雅黑" panose="00000500000000000000" pitchFamily="34" charset="-122"/>
                <a:cs typeface="+mn-ea"/>
                <a:sym typeface="+mn-lt"/>
              </a:rPr>
              <a:t>命中</a:t>
            </a:r>
            <a:endParaRPr lang="en-US" altLang="zh-CN" sz="2400" dirty="0">
              <a:latin typeface="微软雅黑" panose="00000500000000000000" pitchFamily="34" charset="-122"/>
              <a:ea typeface="微软雅黑" panose="00000500000000000000"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0000500000000000000" pitchFamily="34" charset="-122"/>
                <a:ea typeface="微软雅黑" panose="00000500000000000000" pitchFamily="34" charset="-122"/>
                <a:cs typeface="+mn-ea"/>
                <a:sym typeface="+mn-lt"/>
              </a:rPr>
              <a:t>该指令是一条分支指令</a:t>
            </a:r>
            <a:endParaRPr lang="en-US" altLang="zh-CN" sz="2000" dirty="0">
              <a:latin typeface="微软雅黑" panose="00000500000000000000" pitchFamily="34" charset="-122"/>
              <a:ea typeface="微软雅黑" panose="00000500000000000000"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0000500000000000000" pitchFamily="34" charset="-122"/>
                <a:ea typeface="微软雅黑" panose="00000500000000000000" pitchFamily="34" charset="-122"/>
                <a:cs typeface="+mn-ea"/>
                <a:sym typeface="+mn-lt"/>
              </a:rPr>
              <a:t>根据</a:t>
            </a:r>
            <a:r>
              <a:rPr lang="en-US" altLang="zh-CN" sz="2000" dirty="0">
                <a:latin typeface="微软雅黑" panose="00000500000000000000" pitchFamily="34" charset="-122"/>
                <a:ea typeface="微软雅黑" panose="00000500000000000000" pitchFamily="34" charset="-122"/>
                <a:cs typeface="+mn-ea"/>
                <a:sym typeface="+mn-lt"/>
              </a:rPr>
              <a:t>BHT</a:t>
            </a:r>
            <a:r>
              <a:rPr lang="zh-CN" altLang="en-US" sz="2000" dirty="0">
                <a:latin typeface="微软雅黑" panose="00000500000000000000" pitchFamily="34" charset="-122"/>
                <a:ea typeface="微软雅黑" panose="00000500000000000000" pitchFamily="34" charset="-122"/>
                <a:cs typeface="+mn-ea"/>
                <a:sym typeface="+mn-lt"/>
              </a:rPr>
              <a:t>决定分支方向，如果预测为跳转，则从</a:t>
            </a:r>
            <a:r>
              <a:rPr lang="en-US" altLang="zh-CN" sz="2000" dirty="0">
                <a:latin typeface="微软雅黑" panose="00000500000000000000" pitchFamily="34" charset="-122"/>
                <a:ea typeface="微软雅黑" panose="00000500000000000000" pitchFamily="34" charset="-122"/>
                <a:cs typeface="+mn-ea"/>
                <a:sym typeface="+mn-lt"/>
              </a:rPr>
              <a:t>BTB</a:t>
            </a:r>
            <a:r>
              <a:rPr lang="zh-CN" altLang="en-US" sz="2000" dirty="0">
                <a:latin typeface="微软雅黑" panose="00000500000000000000" pitchFamily="34" charset="-122"/>
                <a:ea typeface="微软雅黑" panose="00000500000000000000" pitchFamily="34" charset="-122"/>
                <a:cs typeface="+mn-ea"/>
                <a:sym typeface="+mn-lt"/>
              </a:rPr>
              <a:t>中读出分支目标地址</a:t>
            </a:r>
            <a:endParaRPr lang="en-US" altLang="zh-CN" sz="20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spcBef>
                <a:spcPts val="600"/>
              </a:spcBef>
              <a:spcAft>
                <a:spcPts val="600"/>
              </a:spcAft>
              <a:buClr>
                <a:srgbClr val="FF0066"/>
              </a:buClr>
              <a:buFont typeface="Wingdings" panose="05000000000000000000" pitchFamily="2" charset="2"/>
              <a:buChar char="Ø"/>
            </a:pPr>
            <a:r>
              <a:rPr lang="en-US" altLang="zh-CN" sz="2400" dirty="0">
                <a:latin typeface="微软雅黑" panose="00000500000000000000" pitchFamily="34" charset="-122"/>
                <a:ea typeface="微软雅黑" panose="00000500000000000000" pitchFamily="34" charset="-122"/>
                <a:cs typeface="+mn-ea"/>
                <a:sym typeface="+mn-lt"/>
              </a:rPr>
              <a:t>BTB</a:t>
            </a:r>
            <a:r>
              <a:rPr lang="zh-CN" altLang="en-US" sz="2400" dirty="0">
                <a:latin typeface="微软雅黑" panose="00000500000000000000" pitchFamily="34" charset="-122"/>
                <a:ea typeface="微软雅黑" panose="00000500000000000000" pitchFamily="34" charset="-122"/>
                <a:cs typeface="+mn-ea"/>
                <a:sym typeface="+mn-lt"/>
              </a:rPr>
              <a:t>缺失</a:t>
            </a:r>
            <a:endParaRPr lang="en-US" altLang="zh-CN" sz="2400" dirty="0">
              <a:latin typeface="微软雅黑" panose="00000500000000000000" pitchFamily="34" charset="-122"/>
              <a:ea typeface="微软雅黑" panose="00000500000000000000" pitchFamily="34" charset="-122"/>
              <a:cs typeface="+mn-ea"/>
              <a:sym typeface="+mn-lt"/>
            </a:endParaRPr>
          </a:p>
          <a:p>
            <a:pPr marL="1257300" lvl="2" indent="-342900" algn="just">
              <a:lnSpc>
                <a:spcPct val="150000"/>
              </a:lnSpc>
              <a:spcBef>
                <a:spcPts val="600"/>
              </a:spcBef>
              <a:spcAft>
                <a:spcPts val="600"/>
              </a:spcAft>
              <a:buClr>
                <a:srgbClr val="FF0066"/>
              </a:buClr>
              <a:buFont typeface="Wingdings" panose="05000000000000000000" pitchFamily="2" charset="2"/>
              <a:buChar char="p"/>
            </a:pPr>
            <a:r>
              <a:rPr lang="zh-CN" altLang="en-US" sz="2000" dirty="0">
                <a:latin typeface="微软雅黑" panose="00000500000000000000" pitchFamily="34" charset="-122"/>
                <a:ea typeface="微软雅黑" panose="00000500000000000000" pitchFamily="34" charset="-122"/>
                <a:cs typeface="+mn-ea"/>
                <a:sym typeface="+mn-lt"/>
              </a:rPr>
              <a:t>该指令不是分支指令或者预测为不跳转（顺序执行）</a:t>
            </a:r>
            <a:endParaRPr lang="en-US" altLang="zh-CN" sz="20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如果译码阶段确定预测失败，则清空取指阶段已取出的指令，再将</a:t>
            </a:r>
            <a:r>
              <a:rPr lang="en-US" altLang="zh-CN" sz="2800" dirty="0">
                <a:latin typeface="微软雅黑" panose="00000500000000000000" pitchFamily="34" charset="-122"/>
                <a:ea typeface="微软雅黑" panose="00000500000000000000" pitchFamily="34" charset="-122"/>
                <a:cs typeface="+mn-ea"/>
                <a:sym typeface="+mn-lt"/>
              </a:rPr>
              <a:t>PC</a:t>
            </a:r>
            <a:r>
              <a:rPr lang="zh-CN" altLang="en-US" sz="2800" dirty="0">
                <a:latin typeface="微软雅黑" panose="00000500000000000000" pitchFamily="34" charset="-122"/>
                <a:ea typeface="微软雅黑" panose="00000500000000000000" pitchFamily="34" charset="-122"/>
                <a:cs typeface="+mn-ea"/>
                <a:sym typeface="+mn-lt"/>
              </a:rPr>
              <a:t>设置为正确值并重新读指令。</a:t>
            </a:r>
            <a:endParaRPr lang="en-US" altLang="zh-CN"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animEffect transition="in" filter="blinds(horizontal)">
                                      <p:cBhvr>
                                        <p:cTn id="7"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2177840"/>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流水线数据通路设计</a:t>
            </a:r>
            <a:endParaRPr lang="en-US" altLang="zh-CN" sz="4800" dirty="0">
              <a:solidFill>
                <a:srgbClr val="0066FF"/>
              </a:solidFill>
              <a:latin typeface="微软雅黑" panose="00000500000000000000" pitchFamily="34" charset="-122"/>
              <a:ea typeface="微软雅黑" panose="00000500000000000000" pitchFamily="34" charset="-122"/>
            </a:endParaRPr>
          </a:p>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（转移指令 </a:t>
            </a:r>
            <a:r>
              <a:rPr lang="en-US" altLang="zh-CN" sz="4800" dirty="0">
                <a:solidFill>
                  <a:srgbClr val="0066FF"/>
                </a:solidFill>
                <a:latin typeface="微软雅黑" panose="00000500000000000000" pitchFamily="34" charset="-122"/>
                <a:ea typeface="微软雅黑" panose="00000500000000000000" pitchFamily="34" charset="-122"/>
              </a:rPr>
              <a:t>+ </a:t>
            </a:r>
            <a:r>
              <a:rPr lang="zh-CN" altLang="en-US" sz="4800" dirty="0">
                <a:solidFill>
                  <a:srgbClr val="0066FF"/>
                </a:solidFill>
                <a:latin typeface="微软雅黑" panose="00000500000000000000" pitchFamily="34" charset="-122"/>
                <a:ea typeface="微软雅黑" panose="00000500000000000000" pitchFamily="34" charset="-122"/>
              </a:rPr>
              <a:t>分支延迟）</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5235890" cy="954107"/>
            <a:chOff x="611493" y="278221"/>
            <a:chExt cx="5235890" cy="954106"/>
          </a:xfrm>
        </p:grpSpPr>
        <p:sp>
          <p:nvSpPr>
            <p:cNvPr id="21" name="矩形 20"/>
            <p:cNvSpPr/>
            <p:nvPr/>
          </p:nvSpPr>
          <p:spPr>
            <a:xfrm>
              <a:off x="611493" y="736266"/>
              <a:ext cx="52358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 Format of Branch Instructions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658053" cy="954106"/>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转移指令的指令格式</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716502" y="1759859"/>
            <a:ext cx="10758995" cy="4350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3798152" cy="765823"/>
            <a:chOff x="611493" y="278221"/>
            <a:chExt cx="3798152" cy="765822"/>
          </a:xfrm>
        </p:grpSpPr>
        <p:sp>
          <p:nvSpPr>
            <p:cNvPr id="21" name="矩形 20"/>
            <p:cNvSpPr/>
            <p:nvPr/>
          </p:nvSpPr>
          <p:spPr>
            <a:xfrm>
              <a:off x="611493" y="736266"/>
              <a:ext cx="292735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Tips in Assembly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汇编指令注意事项</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矩形 3"/>
          <p:cNvSpPr/>
          <p:nvPr/>
        </p:nvSpPr>
        <p:spPr>
          <a:xfrm>
            <a:off x="1068786" y="1984224"/>
            <a:ext cx="4286985" cy="4352025"/>
          </a:xfrm>
          <a:prstGeom prst="rect">
            <a:avLst/>
          </a:prstGeom>
          <a:ln>
            <a:solidFill>
              <a:schemeClr val="accent1"/>
            </a:solidFill>
          </a:ln>
        </p:spPr>
        <p:txBody>
          <a:bodyPr wrap="square" lIns="72000" rIns="72000">
            <a:spAutoFit/>
          </a:bodyPr>
          <a:lstStyle/>
          <a:p>
            <a:pPr algn="just">
              <a:lnSpc>
                <a:spcPts val="4200"/>
              </a:lnSpc>
              <a:buClr>
                <a:srgbClr val="FF0066"/>
              </a:buClr>
            </a:pPr>
            <a:r>
              <a:rPr lang="en-US" altLang="zh-CN" sz="2800" b="1" dirty="0">
                <a:solidFill>
                  <a:srgbClr val="FF0066"/>
                </a:solidFill>
                <a:latin typeface="微软雅黑" panose="00000500000000000000" pitchFamily="34" charset="-122"/>
                <a:ea typeface="微软雅黑" panose="00000500000000000000" pitchFamily="34" charset="-122"/>
                <a:cs typeface="+mn-ea"/>
                <a:sym typeface="+mn-lt"/>
              </a:rPr>
              <a:t> .set </a:t>
            </a:r>
            <a:r>
              <a:rPr lang="en-US" altLang="zh-CN" sz="2800" b="1" dirty="0" err="1">
                <a:solidFill>
                  <a:srgbClr val="FF0066"/>
                </a:solidFill>
                <a:latin typeface="微软雅黑" panose="00000500000000000000" pitchFamily="34" charset="-122"/>
                <a:ea typeface="微软雅黑" panose="00000500000000000000" pitchFamily="34" charset="-122"/>
                <a:cs typeface="+mn-ea"/>
                <a:sym typeface="+mn-lt"/>
              </a:rPr>
              <a:t>noreorder</a:t>
            </a:r>
            <a:endParaRPr lang="en-US" altLang="zh-CN" sz="2800" b="1" dirty="0">
              <a:solidFill>
                <a:srgbClr val="FF0066"/>
              </a:solidFill>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LOOP: </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beq</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t2</a:t>
            </a:r>
            <a:r>
              <a:rPr lang="en-US" altLang="zh-CN" sz="2800" dirty="0">
                <a:latin typeface="微软雅黑" panose="00000500000000000000" pitchFamily="34" charset="-122"/>
                <a:ea typeface="微软雅黑" panose="00000500000000000000" pitchFamily="34" charset="-122"/>
                <a:cs typeface="+mn-ea"/>
                <a:sym typeface="+mn-lt"/>
              </a:rPr>
              <a:t>, $0, DONE</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nop</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addi</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r>
              <a:rPr lang="en-US" altLang="zh-CN" sz="2800" dirty="0">
                <a:latin typeface="微软雅黑" panose="00000500000000000000" pitchFamily="34" charset="-122"/>
                <a:ea typeface="微软雅黑" panose="00000500000000000000" pitchFamily="34" charset="-122"/>
                <a:cs typeface="+mn-ea"/>
                <a:sym typeface="+mn-lt"/>
              </a:rPr>
              <a:t>, -1</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j LOOP</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nop</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DONE:</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11" name="文本框 10"/>
          <p:cNvSpPr txBox="1"/>
          <p:nvPr/>
        </p:nvSpPr>
        <p:spPr>
          <a:xfrm>
            <a:off x="967493" y="1360609"/>
            <a:ext cx="1810653" cy="523220"/>
          </a:xfrm>
          <a:prstGeom prst="rect">
            <a:avLst/>
          </a:prstGeom>
          <a:noFill/>
        </p:spPr>
        <p:txBody>
          <a:bodyPr wrap="square" rtlCol="0">
            <a:spAutoFit/>
          </a:bodyPr>
          <a:lstStyle/>
          <a:p>
            <a:pPr algn="ctr"/>
            <a:r>
              <a:rPr lang="zh-CN" altLang="en-US" sz="2800" dirty="0">
                <a:solidFill>
                  <a:srgbClr val="0066FF"/>
                </a:solidFill>
                <a:latin typeface="微软雅黑" panose="00000500000000000000" pitchFamily="34" charset="-122"/>
                <a:ea typeface="微软雅黑" panose="00000500000000000000" pitchFamily="34" charset="-122"/>
              </a:rPr>
              <a:t>延迟转移</a:t>
            </a:r>
            <a:endParaRPr lang="zh-CN" altLang="en-US" sz="2800" dirty="0">
              <a:solidFill>
                <a:srgbClr val="0066FF"/>
              </a:solidFill>
              <a:latin typeface="微软雅黑" panose="00000500000000000000" pitchFamily="34" charset="-122"/>
              <a:ea typeface="微软雅黑" panose="00000500000000000000" pitchFamily="34" charset="-122"/>
            </a:endParaRPr>
          </a:p>
        </p:txBody>
      </p:sp>
      <p:sp>
        <p:nvSpPr>
          <p:cNvPr id="3" name="文本框 2"/>
          <p:cNvSpPr txBox="1"/>
          <p:nvPr/>
        </p:nvSpPr>
        <p:spPr>
          <a:xfrm>
            <a:off x="6836229" y="1360609"/>
            <a:ext cx="1810653" cy="523220"/>
          </a:xfrm>
          <a:prstGeom prst="rect">
            <a:avLst/>
          </a:prstGeom>
          <a:noFill/>
        </p:spPr>
        <p:txBody>
          <a:bodyPr wrap="square" rtlCol="0">
            <a:spAutoFit/>
          </a:bodyPr>
          <a:lstStyle/>
          <a:p>
            <a:pPr algn="ctr"/>
            <a:r>
              <a:rPr lang="zh-CN" altLang="en-US" sz="2800" dirty="0">
                <a:solidFill>
                  <a:srgbClr val="0066FF"/>
                </a:solidFill>
                <a:latin typeface="微软雅黑" panose="00000500000000000000" pitchFamily="34" charset="-122"/>
                <a:ea typeface="微软雅黑" panose="00000500000000000000" pitchFamily="34" charset="-122"/>
              </a:rPr>
              <a:t>分支预测</a:t>
            </a:r>
            <a:endParaRPr lang="zh-CN" altLang="en-US" sz="2800" dirty="0">
              <a:solidFill>
                <a:srgbClr val="0066FF"/>
              </a:solidFill>
              <a:latin typeface="微软雅黑" panose="00000500000000000000" pitchFamily="34" charset="-122"/>
              <a:ea typeface="微软雅黑" panose="00000500000000000000" pitchFamily="34" charset="-122"/>
            </a:endParaRPr>
          </a:p>
        </p:txBody>
      </p:sp>
      <p:sp>
        <p:nvSpPr>
          <p:cNvPr id="8" name="矩形 7"/>
          <p:cNvSpPr/>
          <p:nvPr/>
        </p:nvSpPr>
        <p:spPr>
          <a:xfrm>
            <a:off x="6836229" y="1984224"/>
            <a:ext cx="4286985" cy="3274807"/>
          </a:xfrm>
          <a:prstGeom prst="rect">
            <a:avLst/>
          </a:prstGeom>
          <a:ln>
            <a:solidFill>
              <a:schemeClr val="accent1"/>
            </a:solidFill>
          </a:ln>
        </p:spPr>
        <p:txBody>
          <a:bodyPr wrap="square" lIns="72000" rIns="72000">
            <a:spAutoFit/>
          </a:bodyPr>
          <a:lstStyle/>
          <a:p>
            <a:pPr algn="just">
              <a:lnSpc>
                <a:spcPts val="4200"/>
              </a:lnSpc>
              <a:buClr>
                <a:srgbClr val="FF0066"/>
              </a:buClr>
            </a:pPr>
            <a:r>
              <a:rPr lang="en-US" altLang="zh-CN" sz="2800" b="1" dirty="0">
                <a:solidFill>
                  <a:srgbClr val="FF0066"/>
                </a:solidFill>
                <a:latin typeface="微软雅黑" panose="00000500000000000000" pitchFamily="34" charset="-122"/>
                <a:ea typeface="微软雅黑" panose="00000500000000000000" pitchFamily="34" charset="-122"/>
                <a:cs typeface="+mn-ea"/>
                <a:sym typeface="+mn-lt"/>
              </a:rPr>
              <a:t> .set </a:t>
            </a:r>
            <a:r>
              <a:rPr lang="en-US" altLang="zh-CN" sz="2800" b="1" dirty="0" err="1">
                <a:solidFill>
                  <a:srgbClr val="FF0066"/>
                </a:solidFill>
                <a:latin typeface="微软雅黑" panose="00000500000000000000" pitchFamily="34" charset="-122"/>
                <a:ea typeface="微软雅黑" panose="00000500000000000000" pitchFamily="34" charset="-122"/>
                <a:cs typeface="+mn-ea"/>
                <a:sym typeface="+mn-lt"/>
              </a:rPr>
              <a:t>noreorder</a:t>
            </a:r>
            <a:endParaRPr lang="en-US" altLang="zh-CN" sz="2800" b="1" dirty="0">
              <a:solidFill>
                <a:srgbClr val="FF0066"/>
              </a:solidFill>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LOOP: </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beq</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t2</a:t>
            </a:r>
            <a:r>
              <a:rPr lang="en-US" altLang="zh-CN" sz="2800" dirty="0">
                <a:latin typeface="微软雅黑" panose="00000500000000000000" pitchFamily="34" charset="-122"/>
                <a:ea typeface="微软雅黑" panose="00000500000000000000" pitchFamily="34" charset="-122"/>
                <a:cs typeface="+mn-ea"/>
                <a:sym typeface="+mn-lt"/>
              </a:rPr>
              <a:t>, $0, DONE</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addi</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r>
              <a:rPr lang="en-US" altLang="zh-CN" sz="2800" dirty="0">
                <a:latin typeface="微软雅黑" panose="00000500000000000000" pitchFamily="34" charset="-122"/>
                <a:ea typeface="微软雅黑" panose="00000500000000000000" pitchFamily="34" charset="-122"/>
                <a:cs typeface="+mn-ea"/>
                <a:sym typeface="+mn-lt"/>
              </a:rPr>
              <a:t>, -1</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j LOOP</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ts val="42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DONE:</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14" name="文本框 13"/>
          <p:cNvSpPr txBox="1"/>
          <p:nvPr/>
        </p:nvSpPr>
        <p:spPr>
          <a:xfrm>
            <a:off x="4628149" y="474661"/>
            <a:ext cx="7259050" cy="523220"/>
          </a:xfrm>
          <a:prstGeom prst="rect">
            <a:avLst/>
          </a:prstGeom>
          <a:solidFill>
            <a:srgbClr val="FFFF00"/>
          </a:solidFill>
        </p:spPr>
        <p:txBody>
          <a:bodyPr wrap="square" rtlCol="0">
            <a:spAutoFit/>
          </a:bodyPr>
          <a:lstStyle/>
          <a:p>
            <a:pPr algn="ctr"/>
            <a:r>
              <a:rPr lang="en-US" altLang="zh-CN" sz="2800" dirty="0">
                <a:solidFill>
                  <a:srgbClr val="0066FF"/>
                </a:solidFill>
                <a:latin typeface="微软雅黑" panose="00000500000000000000" pitchFamily="34" charset="-122"/>
                <a:ea typeface="微软雅黑" panose="00000500000000000000" pitchFamily="34" charset="-122"/>
              </a:rPr>
              <a:t>.set </a:t>
            </a:r>
            <a:r>
              <a:rPr lang="en-US" altLang="zh-CN" sz="2800" dirty="0" err="1">
                <a:solidFill>
                  <a:srgbClr val="0066FF"/>
                </a:solidFill>
                <a:latin typeface="微软雅黑" panose="00000500000000000000" pitchFamily="34" charset="-122"/>
                <a:ea typeface="微软雅黑" panose="00000500000000000000" pitchFamily="34" charset="-122"/>
              </a:rPr>
              <a:t>noreorder</a:t>
            </a:r>
            <a:r>
              <a:rPr lang="zh-CN" altLang="en-US" sz="2800" dirty="0">
                <a:solidFill>
                  <a:srgbClr val="0066FF"/>
                </a:solidFill>
                <a:latin typeface="微软雅黑" panose="00000500000000000000" pitchFamily="34" charset="-122"/>
                <a:ea typeface="微软雅黑" panose="00000500000000000000" pitchFamily="34" charset="-122"/>
              </a:rPr>
              <a:t>要求编译器不对指令进行调度</a:t>
            </a:r>
            <a:endParaRPr lang="zh-CN" altLang="en-US" sz="2800" dirty="0">
              <a:solidFill>
                <a:srgbClr val="0066FF"/>
              </a:solidFill>
              <a:latin typeface="微软雅黑" panose="00000500000000000000" pitchFamily="34" charset="-122"/>
              <a:ea typeface="微软雅黑" panose="00000500000000000000" pitchFamily="34" charset="-122"/>
            </a:endParaRPr>
          </a:p>
        </p:txBody>
      </p:sp>
      <p:sp>
        <p:nvSpPr>
          <p:cNvPr id="15" name="文本框 14"/>
          <p:cNvSpPr txBox="1"/>
          <p:nvPr/>
        </p:nvSpPr>
        <p:spPr>
          <a:xfrm>
            <a:off x="6836229" y="5359426"/>
            <a:ext cx="4286984" cy="954107"/>
          </a:xfrm>
          <a:prstGeom prst="rect">
            <a:avLst/>
          </a:prstGeom>
          <a:noFill/>
        </p:spPr>
        <p:txBody>
          <a:bodyPr wrap="square" rtlCol="0">
            <a:spAutoFit/>
          </a:bodyPr>
          <a:lstStyle/>
          <a:p>
            <a:pPr algn="ctr"/>
            <a:r>
              <a:rPr lang="zh-CN" altLang="en-US" sz="2800" dirty="0">
                <a:solidFill>
                  <a:srgbClr val="0066FF"/>
                </a:solidFill>
                <a:latin typeface="微软雅黑" panose="00000500000000000000" pitchFamily="34" charset="-122"/>
                <a:ea typeface="微软雅黑" panose="00000500000000000000" pitchFamily="34" charset="-122"/>
              </a:rPr>
              <a:t>分支目标地址是</a:t>
            </a:r>
            <a:r>
              <a:rPr lang="en-US" altLang="zh-CN" sz="2800" dirty="0">
                <a:solidFill>
                  <a:srgbClr val="0066FF"/>
                </a:solidFill>
                <a:latin typeface="微软雅黑" panose="00000500000000000000" pitchFamily="34" charset="-122"/>
                <a:ea typeface="微软雅黑" panose="00000500000000000000" pitchFamily="34" charset="-122"/>
              </a:rPr>
              <a:t>PC+</a:t>
            </a:r>
            <a:r>
              <a:rPr lang="zh-CN" altLang="en-US" sz="2800" dirty="0">
                <a:solidFill>
                  <a:srgbClr val="0066FF"/>
                </a:solidFill>
                <a:latin typeface="微软雅黑" panose="00000500000000000000" pitchFamily="34" charset="-122"/>
                <a:ea typeface="微软雅黑" panose="00000500000000000000" pitchFamily="34" charset="-122"/>
              </a:rPr>
              <a:t>偏移量，不再是</a:t>
            </a:r>
            <a:r>
              <a:rPr lang="en-US" altLang="zh-CN" sz="2800" dirty="0" err="1">
                <a:solidFill>
                  <a:srgbClr val="0066FF"/>
                </a:solidFill>
                <a:latin typeface="微软雅黑" panose="00000500000000000000" pitchFamily="34" charset="-122"/>
                <a:ea typeface="微软雅黑" panose="00000500000000000000" pitchFamily="34" charset="-122"/>
              </a:rPr>
              <a:t>PC+4</a:t>
            </a:r>
            <a:r>
              <a:rPr lang="en-US" altLang="zh-CN" sz="2800" dirty="0">
                <a:solidFill>
                  <a:srgbClr val="0066FF"/>
                </a:solidFill>
                <a:latin typeface="微软雅黑" panose="00000500000000000000" pitchFamily="34" charset="-122"/>
                <a:ea typeface="微软雅黑" panose="00000500000000000000" pitchFamily="34" charset="-122"/>
              </a:rPr>
              <a:t>+</a:t>
            </a:r>
            <a:r>
              <a:rPr lang="zh-CN" altLang="en-US" sz="2800" dirty="0">
                <a:solidFill>
                  <a:srgbClr val="0066FF"/>
                </a:solidFill>
                <a:latin typeface="微软雅黑" panose="00000500000000000000" pitchFamily="34" charset="-122"/>
                <a:ea typeface="微软雅黑" panose="00000500000000000000" pitchFamily="34" charset="-122"/>
              </a:rPr>
              <a:t>偏移量</a:t>
            </a:r>
            <a:endParaRPr lang="zh-CN" altLang="en-US" sz="2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4601773" cy="753946"/>
            <a:chOff x="611493" y="278221"/>
            <a:chExt cx="4601773" cy="753945"/>
          </a:xfrm>
        </p:grpSpPr>
        <p:sp>
          <p:nvSpPr>
            <p:cNvPr id="21" name="矩形 20"/>
            <p:cNvSpPr/>
            <p:nvPr/>
          </p:nvSpPr>
          <p:spPr>
            <a:xfrm>
              <a:off x="611493" y="724389"/>
              <a:ext cx="4601773"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Pseudo Directly Addressing Mode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伪直接寻址</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3" name="图片 2"/>
          <p:cNvPicPr>
            <a:picLocks noChangeAspect="1"/>
          </p:cNvPicPr>
          <p:nvPr/>
        </p:nvPicPr>
        <p:blipFill>
          <a:blip r:embed="rId1"/>
          <a:stretch>
            <a:fillRect/>
          </a:stretch>
        </p:blipFill>
        <p:spPr>
          <a:xfrm>
            <a:off x="636319" y="2400250"/>
            <a:ext cx="9251925" cy="3568226"/>
          </a:xfrm>
          <a:prstGeom prst="rect">
            <a:avLst/>
          </a:prstGeom>
        </p:spPr>
      </p:pic>
      <p:sp>
        <p:nvSpPr>
          <p:cNvPr id="4" name="矩形 3"/>
          <p:cNvSpPr/>
          <p:nvPr/>
        </p:nvSpPr>
        <p:spPr>
          <a:xfrm>
            <a:off x="4335395" y="3329447"/>
            <a:ext cx="2326512" cy="810228"/>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2600" y="4706835"/>
            <a:ext cx="4224761" cy="70814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928125" y="3041352"/>
            <a:ext cx="5139164" cy="400110"/>
          </a:xfrm>
          <a:prstGeom prst="rect">
            <a:avLst/>
          </a:prstGeom>
          <a:noFill/>
        </p:spPr>
        <p:txBody>
          <a:bodyPr wrap="square" rtlCol="0">
            <a:spAutoFit/>
          </a:bodyPr>
          <a:lstStyle/>
          <a:p>
            <a:pPr algn="ctr"/>
            <a:r>
              <a:rPr lang="zh-CN" altLang="en-US" sz="2000" b="1" dirty="0">
                <a:solidFill>
                  <a:srgbClr val="7030A0"/>
                </a:solidFill>
                <a:latin typeface="+mj-ea"/>
                <a:ea typeface="+mj-ea"/>
              </a:rPr>
              <a:t>可寻址范围：</a:t>
            </a:r>
            <a:r>
              <a:rPr lang="en-US" altLang="zh-CN" sz="2000" b="1" dirty="0">
                <a:solidFill>
                  <a:srgbClr val="7030A0"/>
                </a:solidFill>
                <a:latin typeface="+mj-ea"/>
                <a:ea typeface="+mj-ea"/>
              </a:rPr>
              <a:t>256MB</a:t>
            </a:r>
            <a:r>
              <a:rPr lang="zh-CN" altLang="en-US" sz="2000" b="1" dirty="0">
                <a:solidFill>
                  <a:srgbClr val="7030A0"/>
                </a:solidFill>
                <a:latin typeface="+mj-ea"/>
                <a:ea typeface="+mj-ea"/>
              </a:rPr>
              <a:t>，</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128MB</a:t>
            </a:r>
            <a:r>
              <a:rPr lang="en-US" altLang="zh-CN" sz="2000" b="1" dirty="0">
                <a:solidFill>
                  <a:srgbClr val="7030A0"/>
                </a:solidFill>
                <a:latin typeface="+mj-ea"/>
                <a:ea typeface="+mj-ea"/>
              </a:rPr>
              <a:t> </a:t>
            </a:r>
            <a:r>
              <a:rPr lang="zh-CN" altLang="en-US" sz="2000" b="1" dirty="0">
                <a:solidFill>
                  <a:srgbClr val="7030A0"/>
                </a:solidFill>
                <a:latin typeface="+mj-ea"/>
                <a:ea typeface="+mj-ea"/>
              </a:rPr>
              <a:t>～ </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127MB</a:t>
            </a:r>
            <a:endParaRPr lang="zh-CN" altLang="en-US" sz="2000" b="1" dirty="0">
              <a:solidFill>
                <a:srgbClr val="7030A0"/>
              </a:solidFill>
              <a:latin typeface="+mj-ea"/>
              <a:ea typeface="+mj-ea"/>
            </a:endParaRPr>
          </a:p>
        </p:txBody>
      </p:sp>
      <p:sp>
        <p:nvSpPr>
          <p:cNvPr id="8" name="文本框 7"/>
          <p:cNvSpPr txBox="1"/>
          <p:nvPr/>
        </p:nvSpPr>
        <p:spPr>
          <a:xfrm>
            <a:off x="636319" y="1468165"/>
            <a:ext cx="4726379" cy="523220"/>
          </a:xfrm>
          <a:prstGeom prst="rect">
            <a:avLst/>
          </a:prstGeom>
          <a:noFill/>
        </p:spPr>
        <p:txBody>
          <a:bodyPr wrap="square" rtlCol="0">
            <a:spAutoFit/>
          </a:bodyPr>
          <a:lstStyle/>
          <a:p>
            <a:r>
              <a:rPr lang="zh-CN" altLang="en-US" sz="2800" dirty="0">
                <a:solidFill>
                  <a:srgbClr val="0066FF"/>
                </a:solidFill>
                <a:latin typeface="微软雅黑" panose="00000500000000000000" pitchFamily="34" charset="-122"/>
                <a:ea typeface="微软雅黑" panose="00000500000000000000" pitchFamily="34" charset="-122"/>
              </a:rPr>
              <a:t>主要用于跳转指令</a:t>
            </a:r>
            <a:r>
              <a:rPr lang="en-US" altLang="zh-CN" sz="2800" dirty="0">
                <a:solidFill>
                  <a:srgbClr val="0066FF"/>
                </a:solidFill>
                <a:latin typeface="微软雅黑" panose="00000500000000000000" pitchFamily="34" charset="-122"/>
                <a:ea typeface="微软雅黑" panose="00000500000000000000" pitchFamily="34" charset="-122"/>
              </a:rPr>
              <a:t>J</a:t>
            </a:r>
            <a:r>
              <a:rPr lang="zh-CN" altLang="en-US" sz="2800" dirty="0">
                <a:solidFill>
                  <a:srgbClr val="0066FF"/>
                </a:solidFill>
                <a:latin typeface="微软雅黑" panose="00000500000000000000" pitchFamily="34" charset="-122"/>
                <a:ea typeface="微软雅黑" panose="00000500000000000000" pitchFamily="34" charset="-122"/>
              </a:rPr>
              <a:t>和</a:t>
            </a:r>
            <a:r>
              <a:rPr lang="en-US" altLang="zh-CN" sz="2800" dirty="0">
                <a:solidFill>
                  <a:srgbClr val="0066FF"/>
                </a:solidFill>
                <a:latin typeface="微软雅黑" panose="00000500000000000000" pitchFamily="34" charset="-122"/>
                <a:ea typeface="微软雅黑" panose="00000500000000000000" pitchFamily="34" charset="-122"/>
              </a:rPr>
              <a:t>JAL</a:t>
            </a:r>
            <a:endParaRPr lang="zh-CN" altLang="en-US" sz="2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6" y="278225"/>
            <a:ext cx="4105866" cy="718322"/>
            <a:chOff x="611494" y="278221"/>
            <a:chExt cx="4105866" cy="718321"/>
          </a:xfrm>
        </p:grpSpPr>
        <p:sp>
          <p:nvSpPr>
            <p:cNvPr id="21" name="矩形 20"/>
            <p:cNvSpPr/>
            <p:nvPr/>
          </p:nvSpPr>
          <p:spPr>
            <a:xfrm>
              <a:off x="611494" y="688765"/>
              <a:ext cx="410586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PC-relative Addressing Mode</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169953"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PC</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相对寻址</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6" name="文本框 5"/>
          <p:cNvSpPr txBox="1"/>
          <p:nvPr/>
        </p:nvSpPr>
        <p:spPr>
          <a:xfrm>
            <a:off x="6928125" y="3041352"/>
            <a:ext cx="5139164" cy="400110"/>
          </a:xfrm>
          <a:prstGeom prst="rect">
            <a:avLst/>
          </a:prstGeom>
          <a:noFill/>
        </p:spPr>
        <p:txBody>
          <a:bodyPr wrap="square" rtlCol="0">
            <a:spAutoFit/>
          </a:bodyPr>
          <a:lstStyle/>
          <a:p>
            <a:pPr algn="ctr"/>
            <a:r>
              <a:rPr lang="zh-CN" altLang="en-US" sz="2000" b="1" dirty="0">
                <a:solidFill>
                  <a:srgbClr val="7030A0"/>
                </a:solidFill>
                <a:latin typeface="+mj-ea"/>
                <a:ea typeface="+mj-ea"/>
              </a:rPr>
              <a:t>可寻址范围：</a:t>
            </a:r>
            <a:r>
              <a:rPr lang="en-US" altLang="zh-CN" sz="2000" b="1" dirty="0" err="1">
                <a:solidFill>
                  <a:srgbClr val="7030A0"/>
                </a:solidFill>
                <a:latin typeface="+mj-ea"/>
                <a:ea typeface="+mj-ea"/>
              </a:rPr>
              <a:t>256KB</a:t>
            </a:r>
            <a:r>
              <a:rPr lang="zh-CN" altLang="en-US" sz="2000" b="1" dirty="0">
                <a:solidFill>
                  <a:srgbClr val="7030A0"/>
                </a:solidFill>
                <a:latin typeface="+mj-ea"/>
                <a:ea typeface="+mj-ea"/>
              </a:rPr>
              <a:t>，</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128KB</a:t>
            </a:r>
            <a:r>
              <a:rPr lang="en-US" altLang="zh-CN" sz="2000" b="1" dirty="0">
                <a:solidFill>
                  <a:srgbClr val="7030A0"/>
                </a:solidFill>
                <a:latin typeface="+mj-ea"/>
                <a:ea typeface="+mj-ea"/>
              </a:rPr>
              <a:t> </a:t>
            </a:r>
            <a:r>
              <a:rPr lang="zh-CN" altLang="en-US" sz="2000" b="1" dirty="0">
                <a:solidFill>
                  <a:srgbClr val="7030A0"/>
                </a:solidFill>
                <a:latin typeface="+mj-ea"/>
                <a:ea typeface="+mj-ea"/>
              </a:rPr>
              <a:t>～ </a:t>
            </a:r>
            <a:r>
              <a:rPr lang="en-US" altLang="zh-CN" sz="2000" b="1" dirty="0">
                <a:solidFill>
                  <a:srgbClr val="7030A0"/>
                </a:solidFill>
                <a:latin typeface="+mj-ea"/>
                <a:ea typeface="+mj-ea"/>
              </a:rPr>
              <a:t>+</a:t>
            </a:r>
            <a:r>
              <a:rPr lang="en-US" altLang="zh-CN" sz="2000" b="1" dirty="0" err="1">
                <a:solidFill>
                  <a:srgbClr val="7030A0"/>
                </a:solidFill>
                <a:latin typeface="+mj-ea"/>
                <a:ea typeface="+mj-ea"/>
              </a:rPr>
              <a:t>127KB</a:t>
            </a:r>
            <a:endParaRPr lang="zh-CN" altLang="en-US" sz="2000" b="1" dirty="0">
              <a:solidFill>
                <a:srgbClr val="7030A0"/>
              </a:solidFill>
              <a:latin typeface="+mj-ea"/>
              <a:ea typeface="+mj-ea"/>
            </a:endParaRPr>
          </a:p>
        </p:txBody>
      </p:sp>
      <p:sp>
        <p:nvSpPr>
          <p:cNvPr id="8" name="文本框 7"/>
          <p:cNvSpPr txBox="1"/>
          <p:nvPr/>
        </p:nvSpPr>
        <p:spPr>
          <a:xfrm>
            <a:off x="636319" y="1468165"/>
            <a:ext cx="5265717" cy="523220"/>
          </a:xfrm>
          <a:prstGeom prst="rect">
            <a:avLst/>
          </a:prstGeom>
          <a:noFill/>
        </p:spPr>
        <p:txBody>
          <a:bodyPr wrap="square" rtlCol="0">
            <a:spAutoFit/>
          </a:bodyPr>
          <a:lstStyle/>
          <a:p>
            <a:r>
              <a:rPr lang="zh-CN" altLang="en-US" sz="2800" dirty="0">
                <a:solidFill>
                  <a:srgbClr val="0066FF"/>
                </a:solidFill>
                <a:latin typeface="微软雅黑" panose="00000500000000000000" pitchFamily="34" charset="-122"/>
                <a:ea typeface="微软雅黑" panose="00000500000000000000" pitchFamily="34" charset="-122"/>
              </a:rPr>
              <a:t>主要用于分支指令</a:t>
            </a:r>
            <a:r>
              <a:rPr lang="en-US" altLang="zh-CN" sz="2800" dirty="0" err="1">
                <a:solidFill>
                  <a:srgbClr val="0066FF"/>
                </a:solidFill>
                <a:latin typeface="微软雅黑" panose="00000500000000000000" pitchFamily="34" charset="-122"/>
                <a:ea typeface="微软雅黑" panose="00000500000000000000" pitchFamily="34" charset="-122"/>
              </a:rPr>
              <a:t>BEQ</a:t>
            </a:r>
            <a:r>
              <a:rPr lang="zh-CN" altLang="en-US" sz="2800" dirty="0">
                <a:solidFill>
                  <a:srgbClr val="0066FF"/>
                </a:solidFill>
                <a:latin typeface="微软雅黑" panose="00000500000000000000" pitchFamily="34" charset="-122"/>
                <a:ea typeface="微软雅黑" panose="00000500000000000000" pitchFamily="34" charset="-122"/>
              </a:rPr>
              <a:t>和</a:t>
            </a:r>
            <a:r>
              <a:rPr lang="en-US" altLang="zh-CN" sz="2800" dirty="0" err="1">
                <a:solidFill>
                  <a:srgbClr val="0066FF"/>
                </a:solidFill>
                <a:latin typeface="微软雅黑" panose="00000500000000000000" pitchFamily="34" charset="-122"/>
                <a:ea typeface="微软雅黑" panose="00000500000000000000" pitchFamily="34" charset="-122"/>
              </a:rPr>
              <a:t>BNE</a:t>
            </a:r>
            <a:endParaRPr lang="zh-CN" altLang="en-US" sz="2800" dirty="0">
              <a:solidFill>
                <a:srgbClr val="0066FF"/>
              </a:solidFill>
              <a:latin typeface="微软雅黑" panose="00000500000000000000" pitchFamily="34" charset="-122"/>
              <a:ea typeface="微软雅黑" panose="00000500000000000000" pitchFamily="34" charset="-122"/>
            </a:endParaRPr>
          </a:p>
        </p:txBody>
      </p:sp>
      <p:pic>
        <p:nvPicPr>
          <p:cNvPr id="11" name="图片 10"/>
          <p:cNvPicPr>
            <a:picLocks noChangeAspect="1"/>
          </p:cNvPicPr>
          <p:nvPr/>
        </p:nvPicPr>
        <p:blipFill>
          <a:blip r:embed="rId1"/>
          <a:stretch>
            <a:fillRect/>
          </a:stretch>
        </p:blipFill>
        <p:spPr>
          <a:xfrm>
            <a:off x="648195" y="2354846"/>
            <a:ext cx="9255853" cy="3569741"/>
          </a:xfrm>
          <a:prstGeom prst="rect">
            <a:avLst/>
          </a:prstGeom>
        </p:spPr>
      </p:pic>
      <p:sp>
        <p:nvSpPr>
          <p:cNvPr id="12" name="矩形 11"/>
          <p:cNvSpPr/>
          <p:nvPr/>
        </p:nvSpPr>
        <p:spPr>
          <a:xfrm>
            <a:off x="4370421" y="3007767"/>
            <a:ext cx="2326512" cy="158573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4476" y="4674521"/>
            <a:ext cx="3715473" cy="70814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9990300" y="0"/>
            <a:ext cx="2201700"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取指阶段</a:t>
            </a:r>
            <a:endParaRPr lang="zh-CN" altLang="en-US" sz="2000" dirty="0">
              <a:latin typeface="微软雅黑" panose="00000500000000000000" pitchFamily="34" charset="-122"/>
              <a:ea typeface="微软雅黑" panose="00000500000000000000" pitchFamily="34" charset="-122"/>
            </a:endParaRPr>
          </a:p>
        </p:txBody>
      </p:sp>
      <p:sp>
        <p:nvSpPr>
          <p:cNvPr id="13" name="文本框 12"/>
          <p:cNvSpPr txBox="1"/>
          <p:nvPr/>
        </p:nvSpPr>
        <p:spPr>
          <a:xfrm>
            <a:off x="9990300" y="15927"/>
            <a:ext cx="2201700"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译码阶段</a:t>
            </a:r>
            <a:endParaRPr lang="zh-CN" altLang="en-US" sz="2000" dirty="0">
              <a:latin typeface="微软雅黑" panose="00000500000000000000" pitchFamily="34" charset="-122"/>
              <a:ea typeface="微软雅黑" panose="00000500000000000000" pitchFamily="34" charset="-122"/>
            </a:endParaRPr>
          </a:p>
        </p:txBody>
      </p:sp>
      <p:sp>
        <p:nvSpPr>
          <p:cNvPr id="14" name="文本框 13"/>
          <p:cNvSpPr txBox="1"/>
          <p:nvPr/>
        </p:nvSpPr>
        <p:spPr>
          <a:xfrm>
            <a:off x="9990300" y="683"/>
            <a:ext cx="2201700"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执行阶段</a:t>
            </a:r>
            <a:endParaRPr lang="zh-CN" altLang="en-US" sz="2000" dirty="0">
              <a:latin typeface="微软雅黑" panose="00000500000000000000" pitchFamily="34" charset="-122"/>
              <a:ea typeface="微软雅黑" panose="00000500000000000000" pitchFamily="34" charset="-122"/>
            </a:endParaRPr>
          </a:p>
        </p:txBody>
      </p:sp>
      <p:pic>
        <p:nvPicPr>
          <p:cNvPr id="15" name="图片 14"/>
          <p:cNvPicPr>
            <a:picLocks noChangeAspect="1"/>
          </p:cNvPicPr>
          <p:nvPr/>
        </p:nvPicPr>
        <p:blipFill>
          <a:blip r:embed="rId1"/>
          <a:stretch>
            <a:fillRect/>
          </a:stretch>
        </p:blipFill>
        <p:spPr>
          <a:xfrm>
            <a:off x="508000" y="0"/>
            <a:ext cx="11216640" cy="6858000"/>
          </a:xfrm>
          <a:prstGeom prst="rect">
            <a:avLst/>
          </a:prstGeom>
        </p:spPr>
      </p:pic>
      <p:sp>
        <p:nvSpPr>
          <p:cNvPr id="16" name="矩形 15"/>
          <p:cNvSpPr/>
          <p:nvPr/>
        </p:nvSpPr>
        <p:spPr>
          <a:xfrm>
            <a:off x="1728078" y="1124095"/>
            <a:ext cx="583801" cy="629943"/>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H="1">
            <a:off x="2398037" y="1864733"/>
            <a:ext cx="282343" cy="0"/>
          </a:xfrm>
          <a:prstGeom prst="line">
            <a:avLst/>
          </a:prstGeom>
          <a:ln w="28575">
            <a:solidFill>
              <a:srgbClr val="FF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4041918" y="535453"/>
            <a:ext cx="0" cy="16144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2017264" y="540414"/>
            <a:ext cx="2024655"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2024654" y="535743"/>
            <a:ext cx="0" cy="685784"/>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3003404" y="1708100"/>
            <a:ext cx="1327296"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491774" y="1708100"/>
            <a:ext cx="389259"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2133601" y="1522029"/>
            <a:ext cx="2967566"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863531" y="1708100"/>
            <a:ext cx="1" cy="150233"/>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4872569" y="1712333"/>
            <a:ext cx="228598" cy="0"/>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5105400" y="1522029"/>
            <a:ext cx="0" cy="186071"/>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矩形: 圆角 28"/>
          <p:cNvSpPr/>
          <p:nvPr/>
        </p:nvSpPr>
        <p:spPr>
          <a:xfrm>
            <a:off x="2398037" y="1460006"/>
            <a:ext cx="828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1</a:t>
            </a:r>
            <a:endParaRPr lang="zh-CN" altLang="en-US" sz="1200" dirty="0">
              <a:latin typeface="+mj-ea"/>
              <a:ea typeface="+mj-ea"/>
            </a:endParaRPr>
          </a:p>
        </p:txBody>
      </p:sp>
      <p:cxnSp>
        <p:nvCxnSpPr>
          <p:cNvPr id="30" name="直接连接符 29"/>
          <p:cNvCxnSpPr/>
          <p:nvPr/>
        </p:nvCxnSpPr>
        <p:spPr>
          <a:xfrm flipH="1">
            <a:off x="2133601" y="1323062"/>
            <a:ext cx="3962399" cy="0"/>
          </a:xfrm>
          <a:prstGeom prst="line">
            <a:avLst/>
          </a:prstGeom>
          <a:ln w="28575">
            <a:solidFill>
              <a:srgbClr val="0000FF"/>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6095999" y="1335958"/>
            <a:ext cx="0" cy="2541775"/>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5688745" y="1654118"/>
            <a:ext cx="828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3</a:t>
            </a:r>
            <a:endParaRPr lang="zh-CN" altLang="en-US" sz="1200" dirty="0">
              <a:latin typeface="+mj-ea"/>
              <a:ea typeface="+mj-ea"/>
            </a:endParaRPr>
          </a:p>
        </p:txBody>
      </p:sp>
      <p:sp>
        <p:nvSpPr>
          <p:cNvPr id="34" name="矩形 33"/>
          <p:cNvSpPr/>
          <p:nvPr/>
        </p:nvSpPr>
        <p:spPr>
          <a:xfrm>
            <a:off x="6300701" y="3767666"/>
            <a:ext cx="650433" cy="351367"/>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直接连接符 34"/>
          <p:cNvCxnSpPr/>
          <p:nvPr/>
        </p:nvCxnSpPr>
        <p:spPr>
          <a:xfrm flipH="1">
            <a:off x="5676046" y="3867099"/>
            <a:ext cx="728987"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a:off x="6096000" y="4015265"/>
            <a:ext cx="309033" cy="0"/>
          </a:xfrm>
          <a:prstGeom prst="line">
            <a:avLst/>
          </a:prstGeom>
          <a:ln w="28575">
            <a:solidFill>
              <a:srgbClr val="00B05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6112931" y="3994295"/>
            <a:ext cx="0" cy="264438"/>
          </a:xfrm>
          <a:prstGeom prst="line">
            <a:avLst/>
          </a:prstGeom>
          <a:ln w="28575">
            <a:solidFill>
              <a:srgbClr val="00B05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4094754" y="2222660"/>
            <a:ext cx="2974913" cy="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7056968" y="2222660"/>
            <a:ext cx="1" cy="1700187"/>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a:off x="6880287" y="3926635"/>
            <a:ext cx="189380" cy="0"/>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a:off x="2994938" y="2042534"/>
            <a:ext cx="1301895"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4432509" y="2042534"/>
            <a:ext cx="25389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a:off x="4805043" y="2042534"/>
            <a:ext cx="25389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4868336" y="1864733"/>
            <a:ext cx="0" cy="124934"/>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a:off x="4881034" y="1981201"/>
            <a:ext cx="177903"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5223933" y="2006500"/>
            <a:ext cx="270324" cy="0"/>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90024" y="1439066"/>
            <a:ext cx="0" cy="558968"/>
          </a:xfrm>
          <a:prstGeom prst="line">
            <a:avLst/>
          </a:prstGeom>
          <a:ln w="28575">
            <a:solidFill>
              <a:srgbClr val="FFC000"/>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矩形: 圆角 48"/>
          <p:cNvSpPr/>
          <p:nvPr/>
        </p:nvSpPr>
        <p:spPr>
          <a:xfrm>
            <a:off x="5134257" y="1490126"/>
            <a:ext cx="720000" cy="14400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zh-CN" altLang="en-US" sz="1200" dirty="0">
                <a:latin typeface="+mj-ea"/>
                <a:ea typeface="+mj-ea"/>
              </a:rPr>
              <a:t>转移地址</a:t>
            </a:r>
            <a:r>
              <a:rPr lang="en-US" altLang="zh-CN" sz="1200" dirty="0">
                <a:latin typeface="+mj-ea"/>
                <a:ea typeface="+mj-ea"/>
              </a:rPr>
              <a:t>2</a:t>
            </a:r>
            <a:endParaRPr lang="zh-CN" altLang="en-US" sz="1200" dirty="0">
              <a:latin typeface="+mj-ea"/>
              <a:ea typeface="+mj-ea"/>
            </a:endParaRPr>
          </a:p>
        </p:txBody>
      </p:sp>
      <p:cxnSp>
        <p:nvCxnSpPr>
          <p:cNvPr id="50" name="直接连接符 49"/>
          <p:cNvCxnSpPr/>
          <p:nvPr/>
        </p:nvCxnSpPr>
        <p:spPr>
          <a:xfrm>
            <a:off x="2133601" y="1426367"/>
            <a:ext cx="3356424" cy="0"/>
          </a:xfrm>
          <a:prstGeom prst="line">
            <a:avLst/>
          </a:prstGeom>
          <a:ln w="28575">
            <a:solidFill>
              <a:srgbClr val="FFC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3003404" y="1864733"/>
            <a:ext cx="3240763" cy="0"/>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6235701" y="1864735"/>
            <a:ext cx="8466" cy="2635298"/>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6235702" y="4497866"/>
            <a:ext cx="169331"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6159502" y="4548666"/>
            <a:ext cx="245531"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H="1">
            <a:off x="6582837" y="4506332"/>
            <a:ext cx="664630"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575214" y="3119528"/>
            <a:ext cx="422492" cy="555000"/>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p:cNvCxnSpPr/>
          <p:nvPr/>
        </p:nvCxnSpPr>
        <p:spPr>
          <a:xfrm flipH="1">
            <a:off x="3639813" y="3553833"/>
            <a:ext cx="3074254"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6325448" y="3270199"/>
            <a:ext cx="388619"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6929970" y="3418366"/>
            <a:ext cx="317497" cy="0"/>
          </a:xfrm>
          <a:prstGeom prst="line">
            <a:avLst/>
          </a:prstGeom>
          <a:ln w="28575">
            <a:solidFill>
              <a:srgbClr val="C00000"/>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H="1">
            <a:off x="4046610" y="3016914"/>
            <a:ext cx="2764823"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6811433" y="2929642"/>
            <a:ext cx="0" cy="28769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7484533" y="4510565"/>
            <a:ext cx="770467" cy="0"/>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8250765" y="4220633"/>
            <a:ext cx="1" cy="287764"/>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8250766" y="4220633"/>
            <a:ext cx="639234"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blinds(horizontal)">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linds(horizontal)">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par>
                                <p:cTn id="28" presetID="3" presetClass="entr" presetSubtype="1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blinds(horizontal)">
                                      <p:cBhvr>
                                        <p:cTn id="30" dur="500"/>
                                        <p:tgtEl>
                                          <p:spTgt spid="20"/>
                                        </p:tgtEl>
                                      </p:cBhvr>
                                    </p:animEffect>
                                  </p:childTnLst>
                                </p:cTn>
                              </p:par>
                              <p:par>
                                <p:cTn id="31" presetID="3" presetClass="entr" presetSubtype="1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blinds(horizontal)">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blinds(horizontal)">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hidden"/>
                                      </p:to>
                                    </p:set>
                                  </p:childTnLst>
                                </p:cTn>
                              </p:par>
                              <p:par>
                                <p:cTn id="43" presetID="3" presetClass="entr" presetSubtype="10" fill="hold" grpId="1"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linds(horizont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blinds(horizontal)">
                                      <p:cBhvr>
                                        <p:cTn id="50" dur="500"/>
                                        <p:tgtEl>
                                          <p:spTgt spid="23"/>
                                        </p:tgtEl>
                                      </p:cBhvr>
                                    </p:animEffect>
                                  </p:childTnLst>
                                </p:cTn>
                              </p:par>
                              <p:par>
                                <p:cTn id="51" presetID="3" presetClass="entr" presetSubtype="10" fill="hold" nodeType="with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blinds(horizontal)">
                                      <p:cBhvr>
                                        <p:cTn id="53" dur="500"/>
                                        <p:tgtEl>
                                          <p:spTgt spid="24"/>
                                        </p:tgtEl>
                                      </p:cBhvr>
                                    </p:animEffect>
                                  </p:childTnLst>
                                </p:cTn>
                              </p:par>
                            </p:childTnLst>
                          </p:cTn>
                        </p:par>
                      </p:childTnLst>
                    </p:cTn>
                  </p:par>
                  <p:par>
                    <p:cTn id="54" fill="hold">
                      <p:stCondLst>
                        <p:cond delay="indefinite"/>
                      </p:stCondLst>
                      <p:childTnLst>
                        <p:par>
                          <p:cTn id="55" fill="hold">
                            <p:stCondLst>
                              <p:cond delay="0"/>
                            </p:stCondLst>
                            <p:childTnLst>
                              <p:par>
                                <p:cTn id="56" presetID="3" presetClass="entr" presetSubtype="10" fill="hold" nodeType="click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blinds(horizontal)">
                                      <p:cBhvr>
                                        <p:cTn id="58" dur="500"/>
                                        <p:tgtEl>
                                          <p:spTgt spid="2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blinds(horizontal)">
                                      <p:cBhvr>
                                        <p:cTn id="63" dur="500"/>
                                        <p:tgtEl>
                                          <p:spTgt spid="27"/>
                                        </p:tgtEl>
                                      </p:cBhvr>
                                    </p:animEffect>
                                  </p:childTnLst>
                                </p:cTn>
                              </p:par>
                              <p:par>
                                <p:cTn id="64" presetID="3" presetClass="entr" presetSubtype="10" fill="hold" nodeType="with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blinds(horizontal)">
                                      <p:cBhvr>
                                        <p:cTn id="66" dur="500"/>
                                        <p:tgtEl>
                                          <p:spTgt spid="28"/>
                                        </p:tgtEl>
                                      </p:cBhvr>
                                    </p:animEffect>
                                  </p:childTnLst>
                                </p:cTn>
                              </p:par>
                              <p:par>
                                <p:cTn id="67" presetID="3" presetClass="entr" presetSubtype="10" fill="hold"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blinds(horizontal)">
                                      <p:cBhvr>
                                        <p:cTn id="69" dur="500"/>
                                        <p:tgtEl>
                                          <p:spTgt spid="25"/>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blinds(horizontal)">
                                      <p:cBhvr>
                                        <p:cTn id="74" dur="500"/>
                                        <p:tgtEl>
                                          <p:spTgt spid="51"/>
                                        </p:tgtEl>
                                      </p:cBhvr>
                                    </p:animEffect>
                                  </p:childTnLst>
                                </p:cTn>
                              </p:par>
                              <p:par>
                                <p:cTn id="75" presetID="3" presetClass="entr" presetSubtype="1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blinds(horizontal)">
                                      <p:cBhvr>
                                        <p:cTn id="77" dur="500"/>
                                        <p:tgtEl>
                                          <p:spTgt spid="52"/>
                                        </p:tgtEl>
                                      </p:cBhvr>
                                    </p:animEffect>
                                  </p:childTnLst>
                                </p:cTn>
                              </p:par>
                              <p:par>
                                <p:cTn id="78" presetID="3" presetClass="entr" presetSubtype="10" fill="hold" nodeType="with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blinds(horizontal)">
                                      <p:cBhvr>
                                        <p:cTn id="80" dur="500"/>
                                        <p:tgtEl>
                                          <p:spTgt spid="53"/>
                                        </p:tgtEl>
                                      </p:cBhvr>
                                    </p:animEffect>
                                  </p:childTnLst>
                                </p:cTn>
                              </p:par>
                              <p:par>
                                <p:cTn id="81" presetID="3" presetClass="entr" presetSubtype="10" fill="hold" nodeType="withEffect">
                                  <p:stCondLst>
                                    <p:cond delay="0"/>
                                  </p:stCondLst>
                                  <p:childTnLst>
                                    <p:set>
                                      <p:cBhvr>
                                        <p:cTn id="82" dur="1" fill="hold">
                                          <p:stCondLst>
                                            <p:cond delay="0"/>
                                          </p:stCondLst>
                                        </p:cTn>
                                        <p:tgtEl>
                                          <p:spTgt spid="54"/>
                                        </p:tgtEl>
                                        <p:attrNameLst>
                                          <p:attrName>style.visibility</p:attrName>
                                        </p:attrNameLst>
                                      </p:cBhvr>
                                      <p:to>
                                        <p:strVal val="visible"/>
                                      </p:to>
                                    </p:set>
                                    <p:animEffect transition="in" filter="blinds(horizontal)">
                                      <p:cBhvr>
                                        <p:cTn id="83" dur="500"/>
                                        <p:tgtEl>
                                          <p:spTgt spid="5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blinds(horizontal)">
                                      <p:cBhvr>
                                        <p:cTn id="88" dur="500"/>
                                        <p:tgtEl>
                                          <p:spTgt spid="55"/>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56"/>
                                        </p:tgtEl>
                                        <p:attrNameLst>
                                          <p:attrName>style.visibility</p:attrName>
                                        </p:attrNameLst>
                                      </p:cBhvr>
                                      <p:to>
                                        <p:strVal val="visible"/>
                                      </p:to>
                                    </p:set>
                                    <p:animEffect transition="in" filter="blinds(horizontal)">
                                      <p:cBhvr>
                                        <p:cTn id="93" dur="500"/>
                                        <p:tgtEl>
                                          <p:spTgt spid="56"/>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57"/>
                                        </p:tgtEl>
                                        <p:attrNameLst>
                                          <p:attrName>style.visibility</p:attrName>
                                        </p:attrNameLst>
                                      </p:cBhvr>
                                      <p:to>
                                        <p:strVal val="visible"/>
                                      </p:to>
                                    </p:set>
                                    <p:animEffect transition="in" filter="blinds(horizontal)">
                                      <p:cBhvr>
                                        <p:cTn id="98" dur="500"/>
                                        <p:tgtEl>
                                          <p:spTgt spid="57"/>
                                        </p:tgtEl>
                                      </p:cBhvr>
                                    </p:animEffect>
                                  </p:childTnLst>
                                </p:cTn>
                              </p:par>
                              <p:par>
                                <p:cTn id="99" presetID="3" presetClass="entr" presetSubtype="1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Effect transition="in" filter="blinds(horizontal)">
                                      <p:cBhvr>
                                        <p:cTn id="101" dur="500"/>
                                        <p:tgtEl>
                                          <p:spTgt spid="58"/>
                                        </p:tgtEl>
                                      </p:cBhvr>
                                    </p:animEffect>
                                  </p:childTnLst>
                                </p:cTn>
                              </p:par>
                            </p:childTnLst>
                          </p:cTn>
                        </p:par>
                      </p:childTnLst>
                    </p:cTn>
                  </p:par>
                  <p:par>
                    <p:cTn id="102" fill="hold">
                      <p:stCondLst>
                        <p:cond delay="indefinite"/>
                      </p:stCondLst>
                      <p:childTnLst>
                        <p:par>
                          <p:cTn id="103" fill="hold">
                            <p:stCondLst>
                              <p:cond delay="0"/>
                            </p:stCondLst>
                            <p:childTnLst>
                              <p:par>
                                <p:cTn id="104" presetID="3" presetClass="entr" presetSubtype="10" fill="hold" nodeType="clickEffect">
                                  <p:stCondLst>
                                    <p:cond delay="0"/>
                                  </p:stCondLst>
                                  <p:childTnLst>
                                    <p:set>
                                      <p:cBhvr>
                                        <p:cTn id="105" dur="1" fill="hold">
                                          <p:stCondLst>
                                            <p:cond delay="0"/>
                                          </p:stCondLst>
                                        </p:cTn>
                                        <p:tgtEl>
                                          <p:spTgt spid="59"/>
                                        </p:tgtEl>
                                        <p:attrNameLst>
                                          <p:attrName>style.visibility</p:attrName>
                                        </p:attrNameLst>
                                      </p:cBhvr>
                                      <p:to>
                                        <p:strVal val="visible"/>
                                      </p:to>
                                    </p:set>
                                    <p:animEffect transition="in" filter="blinds(horizontal)">
                                      <p:cBhvr>
                                        <p:cTn id="106" dur="500"/>
                                        <p:tgtEl>
                                          <p:spTgt spid="59"/>
                                        </p:tgtEl>
                                      </p:cBhvr>
                                    </p:animEffect>
                                  </p:childTnLst>
                                </p:cTn>
                              </p:par>
                              <p:par>
                                <p:cTn id="107" presetID="3" presetClass="entr" presetSubtype="10" fill="hold" nodeType="with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blinds(horizontal)">
                                      <p:cBhvr>
                                        <p:cTn id="109" dur="500"/>
                                        <p:tgtEl>
                                          <p:spTgt spid="60"/>
                                        </p:tgtEl>
                                      </p:cBhvr>
                                    </p:animEffect>
                                  </p:childTnLst>
                                </p:cTn>
                              </p:par>
                              <p:par>
                                <p:cTn id="110" presetID="3" presetClass="entr" presetSubtype="10" fill="hold" nodeType="withEffect">
                                  <p:stCondLst>
                                    <p:cond delay="0"/>
                                  </p:stCondLst>
                                  <p:childTnLst>
                                    <p:set>
                                      <p:cBhvr>
                                        <p:cTn id="111" dur="1" fill="hold">
                                          <p:stCondLst>
                                            <p:cond delay="0"/>
                                          </p:stCondLst>
                                        </p:cTn>
                                        <p:tgtEl>
                                          <p:spTgt spid="61"/>
                                        </p:tgtEl>
                                        <p:attrNameLst>
                                          <p:attrName>style.visibility</p:attrName>
                                        </p:attrNameLst>
                                      </p:cBhvr>
                                      <p:to>
                                        <p:strVal val="visible"/>
                                      </p:to>
                                    </p:set>
                                    <p:animEffect transition="in" filter="blinds(horizontal)">
                                      <p:cBhvr>
                                        <p:cTn id="112" dur="500"/>
                                        <p:tgtEl>
                                          <p:spTgt spid="61"/>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blinds(horizontal)">
                                      <p:cBhvr>
                                        <p:cTn id="117" dur="500"/>
                                        <p:tgtEl>
                                          <p:spTgt spid="34"/>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nodeType="click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blinds(horizontal)">
                                      <p:cBhvr>
                                        <p:cTn id="122" dur="500"/>
                                        <p:tgtEl>
                                          <p:spTgt spid="35"/>
                                        </p:tgtEl>
                                      </p:cBhvr>
                                    </p:animEffect>
                                  </p:childTnLst>
                                </p:cTn>
                              </p:par>
                              <p:par>
                                <p:cTn id="123" presetID="3" presetClass="entr" presetSubtype="10" fill="hold" nodeType="withEffect">
                                  <p:stCondLst>
                                    <p:cond delay="0"/>
                                  </p:stCondLst>
                                  <p:childTnLst>
                                    <p:set>
                                      <p:cBhvr>
                                        <p:cTn id="124" dur="1" fill="hold">
                                          <p:stCondLst>
                                            <p:cond delay="0"/>
                                          </p:stCondLst>
                                        </p:cTn>
                                        <p:tgtEl>
                                          <p:spTgt spid="36"/>
                                        </p:tgtEl>
                                        <p:attrNameLst>
                                          <p:attrName>style.visibility</p:attrName>
                                        </p:attrNameLst>
                                      </p:cBhvr>
                                      <p:to>
                                        <p:strVal val="visible"/>
                                      </p:to>
                                    </p:set>
                                    <p:animEffect transition="in" filter="blinds(horizontal)">
                                      <p:cBhvr>
                                        <p:cTn id="125" dur="500"/>
                                        <p:tgtEl>
                                          <p:spTgt spid="36"/>
                                        </p:tgtEl>
                                      </p:cBhvr>
                                    </p:animEffect>
                                  </p:childTnLst>
                                </p:cTn>
                              </p:par>
                              <p:par>
                                <p:cTn id="126" presetID="3" presetClass="entr" presetSubtype="10" fill="hold" nodeType="withEffect">
                                  <p:stCondLst>
                                    <p:cond delay="0"/>
                                  </p:stCondLst>
                                  <p:childTnLst>
                                    <p:set>
                                      <p:cBhvr>
                                        <p:cTn id="127" dur="1" fill="hold">
                                          <p:stCondLst>
                                            <p:cond delay="0"/>
                                          </p:stCondLst>
                                        </p:cTn>
                                        <p:tgtEl>
                                          <p:spTgt spid="37"/>
                                        </p:tgtEl>
                                        <p:attrNameLst>
                                          <p:attrName>style.visibility</p:attrName>
                                        </p:attrNameLst>
                                      </p:cBhvr>
                                      <p:to>
                                        <p:strVal val="visible"/>
                                      </p:to>
                                    </p:set>
                                    <p:animEffect transition="in" filter="blinds(horizontal)">
                                      <p:cBhvr>
                                        <p:cTn id="128" dur="500"/>
                                        <p:tgtEl>
                                          <p:spTgt spid="37"/>
                                        </p:tgtEl>
                                      </p:cBhvr>
                                    </p:animEffect>
                                  </p:childTnLst>
                                </p:cTn>
                              </p:par>
                            </p:childTnLst>
                          </p:cTn>
                        </p:par>
                      </p:childTnLst>
                    </p:cTn>
                  </p:par>
                  <p:par>
                    <p:cTn id="129" fill="hold">
                      <p:stCondLst>
                        <p:cond delay="indefinite"/>
                      </p:stCondLst>
                      <p:childTnLst>
                        <p:par>
                          <p:cTn id="130" fill="hold">
                            <p:stCondLst>
                              <p:cond delay="0"/>
                            </p:stCondLst>
                            <p:childTnLst>
                              <p:par>
                                <p:cTn id="131" presetID="3" presetClass="entr" presetSubtype="10" fill="hold" nodeType="clickEffect">
                                  <p:stCondLst>
                                    <p:cond delay="0"/>
                                  </p:stCondLst>
                                  <p:childTnLst>
                                    <p:set>
                                      <p:cBhvr>
                                        <p:cTn id="132" dur="1" fill="hold">
                                          <p:stCondLst>
                                            <p:cond delay="0"/>
                                          </p:stCondLst>
                                        </p:cTn>
                                        <p:tgtEl>
                                          <p:spTgt spid="38"/>
                                        </p:tgtEl>
                                        <p:attrNameLst>
                                          <p:attrName>style.visibility</p:attrName>
                                        </p:attrNameLst>
                                      </p:cBhvr>
                                      <p:to>
                                        <p:strVal val="visible"/>
                                      </p:to>
                                    </p:set>
                                    <p:animEffect transition="in" filter="blinds(horizontal)">
                                      <p:cBhvr>
                                        <p:cTn id="133" dur="500"/>
                                        <p:tgtEl>
                                          <p:spTgt spid="38"/>
                                        </p:tgtEl>
                                      </p:cBhvr>
                                    </p:animEffect>
                                  </p:childTnLst>
                                </p:cTn>
                              </p:par>
                              <p:par>
                                <p:cTn id="134" presetID="3" presetClass="entr" presetSubtype="10" fill="hold" nodeType="withEffect">
                                  <p:stCondLst>
                                    <p:cond delay="0"/>
                                  </p:stCondLst>
                                  <p:childTnLst>
                                    <p:set>
                                      <p:cBhvr>
                                        <p:cTn id="135" dur="1" fill="hold">
                                          <p:stCondLst>
                                            <p:cond delay="0"/>
                                          </p:stCondLst>
                                        </p:cTn>
                                        <p:tgtEl>
                                          <p:spTgt spid="39"/>
                                        </p:tgtEl>
                                        <p:attrNameLst>
                                          <p:attrName>style.visibility</p:attrName>
                                        </p:attrNameLst>
                                      </p:cBhvr>
                                      <p:to>
                                        <p:strVal val="visible"/>
                                      </p:to>
                                    </p:set>
                                    <p:animEffect transition="in" filter="blinds(horizontal)">
                                      <p:cBhvr>
                                        <p:cTn id="136" dur="500"/>
                                        <p:tgtEl>
                                          <p:spTgt spid="39"/>
                                        </p:tgtEl>
                                      </p:cBhvr>
                                    </p:animEffect>
                                  </p:childTnLst>
                                </p:cTn>
                              </p:par>
                              <p:par>
                                <p:cTn id="137" presetID="3" presetClass="entr" presetSubtype="10" fill="hold" nodeType="withEffect">
                                  <p:stCondLst>
                                    <p:cond delay="0"/>
                                  </p:stCondLst>
                                  <p:childTnLst>
                                    <p:set>
                                      <p:cBhvr>
                                        <p:cTn id="138" dur="1" fill="hold">
                                          <p:stCondLst>
                                            <p:cond delay="0"/>
                                          </p:stCondLst>
                                        </p:cTn>
                                        <p:tgtEl>
                                          <p:spTgt spid="41"/>
                                        </p:tgtEl>
                                        <p:attrNameLst>
                                          <p:attrName>style.visibility</p:attrName>
                                        </p:attrNameLst>
                                      </p:cBhvr>
                                      <p:to>
                                        <p:strVal val="visible"/>
                                      </p:to>
                                    </p:set>
                                    <p:animEffect transition="in" filter="blinds(horizontal)">
                                      <p:cBhvr>
                                        <p:cTn id="139" dur="500"/>
                                        <p:tgtEl>
                                          <p:spTgt spid="41"/>
                                        </p:tgtEl>
                                      </p:cBhvr>
                                    </p:animEffect>
                                  </p:childTnLst>
                                </p:cTn>
                              </p:par>
                            </p:childTnLst>
                          </p:cTn>
                        </p:par>
                      </p:childTnLst>
                    </p:cTn>
                  </p:par>
                  <p:par>
                    <p:cTn id="140" fill="hold">
                      <p:stCondLst>
                        <p:cond delay="indefinite"/>
                      </p:stCondLst>
                      <p:childTnLst>
                        <p:par>
                          <p:cTn id="141" fill="hold">
                            <p:stCondLst>
                              <p:cond delay="0"/>
                            </p:stCondLst>
                            <p:childTnLst>
                              <p:par>
                                <p:cTn id="142" presetID="3" presetClass="entr" presetSubtype="10" fill="hold" nodeType="clickEffect">
                                  <p:stCondLst>
                                    <p:cond delay="0"/>
                                  </p:stCondLst>
                                  <p:childTnLst>
                                    <p:set>
                                      <p:cBhvr>
                                        <p:cTn id="143" dur="1" fill="hold">
                                          <p:stCondLst>
                                            <p:cond delay="0"/>
                                          </p:stCondLst>
                                        </p:cTn>
                                        <p:tgtEl>
                                          <p:spTgt spid="42"/>
                                        </p:tgtEl>
                                        <p:attrNameLst>
                                          <p:attrName>style.visibility</p:attrName>
                                        </p:attrNameLst>
                                      </p:cBhvr>
                                      <p:to>
                                        <p:strVal val="visible"/>
                                      </p:to>
                                    </p:set>
                                    <p:animEffect transition="in" filter="blinds(horizontal)">
                                      <p:cBhvr>
                                        <p:cTn id="144" dur="500"/>
                                        <p:tgtEl>
                                          <p:spTgt spid="42"/>
                                        </p:tgtEl>
                                      </p:cBhvr>
                                    </p:animEffect>
                                  </p:childTnLst>
                                </p:cTn>
                              </p:par>
                              <p:par>
                                <p:cTn id="145" presetID="3" presetClass="entr" presetSubtype="10" fill="hold" nodeType="withEffect">
                                  <p:stCondLst>
                                    <p:cond delay="0"/>
                                  </p:stCondLst>
                                  <p:childTnLst>
                                    <p:set>
                                      <p:cBhvr>
                                        <p:cTn id="146" dur="1" fill="hold">
                                          <p:stCondLst>
                                            <p:cond delay="0"/>
                                          </p:stCondLst>
                                        </p:cTn>
                                        <p:tgtEl>
                                          <p:spTgt spid="43"/>
                                        </p:tgtEl>
                                        <p:attrNameLst>
                                          <p:attrName>style.visibility</p:attrName>
                                        </p:attrNameLst>
                                      </p:cBhvr>
                                      <p:to>
                                        <p:strVal val="visible"/>
                                      </p:to>
                                    </p:set>
                                    <p:animEffect transition="in" filter="blinds(horizontal)">
                                      <p:cBhvr>
                                        <p:cTn id="147" dur="500"/>
                                        <p:tgtEl>
                                          <p:spTgt spid="43"/>
                                        </p:tgtEl>
                                      </p:cBhvr>
                                    </p:animEffect>
                                  </p:childTnLst>
                                </p:cTn>
                              </p:par>
                              <p:par>
                                <p:cTn id="148" presetID="3" presetClass="entr" presetSubtype="10" fill="hold" nodeType="withEffect">
                                  <p:stCondLst>
                                    <p:cond delay="0"/>
                                  </p:stCondLst>
                                  <p:childTnLst>
                                    <p:set>
                                      <p:cBhvr>
                                        <p:cTn id="149" dur="1" fill="hold">
                                          <p:stCondLst>
                                            <p:cond delay="0"/>
                                          </p:stCondLst>
                                        </p:cTn>
                                        <p:tgtEl>
                                          <p:spTgt spid="44"/>
                                        </p:tgtEl>
                                        <p:attrNameLst>
                                          <p:attrName>style.visibility</p:attrName>
                                        </p:attrNameLst>
                                      </p:cBhvr>
                                      <p:to>
                                        <p:strVal val="visible"/>
                                      </p:to>
                                    </p:set>
                                    <p:animEffect transition="in" filter="blinds(horizontal)">
                                      <p:cBhvr>
                                        <p:cTn id="150" dur="500"/>
                                        <p:tgtEl>
                                          <p:spTgt spid="44"/>
                                        </p:tgtEl>
                                      </p:cBhvr>
                                    </p:animEffect>
                                  </p:childTnLst>
                                </p:cTn>
                              </p:par>
                            </p:childTnLst>
                          </p:cTn>
                        </p:par>
                      </p:childTnLst>
                    </p:cTn>
                  </p:par>
                  <p:par>
                    <p:cTn id="151" fill="hold">
                      <p:stCondLst>
                        <p:cond delay="indefinite"/>
                      </p:stCondLst>
                      <p:childTnLst>
                        <p:par>
                          <p:cTn id="152" fill="hold">
                            <p:stCondLst>
                              <p:cond delay="0"/>
                            </p:stCondLst>
                            <p:childTnLst>
                              <p:par>
                                <p:cTn id="153" presetID="3" presetClass="entr" presetSubtype="10" fill="hold" nodeType="clickEffect">
                                  <p:stCondLst>
                                    <p:cond delay="0"/>
                                  </p:stCondLst>
                                  <p:childTnLst>
                                    <p:set>
                                      <p:cBhvr>
                                        <p:cTn id="154" dur="1" fill="hold">
                                          <p:stCondLst>
                                            <p:cond delay="0"/>
                                          </p:stCondLst>
                                        </p:cTn>
                                        <p:tgtEl>
                                          <p:spTgt spid="45"/>
                                        </p:tgtEl>
                                        <p:attrNameLst>
                                          <p:attrName>style.visibility</p:attrName>
                                        </p:attrNameLst>
                                      </p:cBhvr>
                                      <p:to>
                                        <p:strVal val="visible"/>
                                      </p:to>
                                    </p:set>
                                    <p:animEffect transition="in" filter="blinds(horizontal)">
                                      <p:cBhvr>
                                        <p:cTn id="155" dur="500"/>
                                        <p:tgtEl>
                                          <p:spTgt spid="45"/>
                                        </p:tgtEl>
                                      </p:cBhvr>
                                    </p:animEffect>
                                  </p:childTnLst>
                                </p:cTn>
                              </p:par>
                              <p:par>
                                <p:cTn id="156" presetID="3" presetClass="entr" presetSubtype="10" fill="hold" nodeType="withEffect">
                                  <p:stCondLst>
                                    <p:cond delay="0"/>
                                  </p:stCondLst>
                                  <p:childTnLst>
                                    <p:set>
                                      <p:cBhvr>
                                        <p:cTn id="157" dur="1" fill="hold">
                                          <p:stCondLst>
                                            <p:cond delay="0"/>
                                          </p:stCondLst>
                                        </p:cTn>
                                        <p:tgtEl>
                                          <p:spTgt spid="46"/>
                                        </p:tgtEl>
                                        <p:attrNameLst>
                                          <p:attrName>style.visibility</p:attrName>
                                        </p:attrNameLst>
                                      </p:cBhvr>
                                      <p:to>
                                        <p:strVal val="visible"/>
                                      </p:to>
                                    </p:set>
                                    <p:animEffect transition="in" filter="blinds(horizontal)">
                                      <p:cBhvr>
                                        <p:cTn id="158" dur="500"/>
                                        <p:tgtEl>
                                          <p:spTgt spid="46"/>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47"/>
                                        </p:tgtEl>
                                        <p:attrNameLst>
                                          <p:attrName>style.visibility</p:attrName>
                                        </p:attrNameLst>
                                      </p:cBhvr>
                                      <p:to>
                                        <p:strVal val="visible"/>
                                      </p:to>
                                    </p:set>
                                    <p:animEffect transition="in" filter="blinds(horizontal)">
                                      <p:cBhvr>
                                        <p:cTn id="163" dur="500"/>
                                        <p:tgtEl>
                                          <p:spTgt spid="47"/>
                                        </p:tgtEl>
                                      </p:cBhvr>
                                    </p:animEffect>
                                  </p:childTnLst>
                                </p:cTn>
                              </p:par>
                              <p:par>
                                <p:cTn id="164" presetID="3" presetClass="entr" presetSubtype="10" fill="hold" nodeType="withEffect">
                                  <p:stCondLst>
                                    <p:cond delay="0"/>
                                  </p:stCondLst>
                                  <p:childTnLst>
                                    <p:set>
                                      <p:cBhvr>
                                        <p:cTn id="165" dur="1" fill="hold">
                                          <p:stCondLst>
                                            <p:cond delay="0"/>
                                          </p:stCondLst>
                                        </p:cTn>
                                        <p:tgtEl>
                                          <p:spTgt spid="48"/>
                                        </p:tgtEl>
                                        <p:attrNameLst>
                                          <p:attrName>style.visibility</p:attrName>
                                        </p:attrNameLst>
                                      </p:cBhvr>
                                      <p:to>
                                        <p:strVal val="visible"/>
                                      </p:to>
                                    </p:set>
                                    <p:animEffect transition="in" filter="blinds(horizontal)">
                                      <p:cBhvr>
                                        <p:cTn id="166" dur="500"/>
                                        <p:tgtEl>
                                          <p:spTgt spid="48"/>
                                        </p:tgtEl>
                                      </p:cBhvr>
                                    </p:animEffect>
                                  </p:childTnLst>
                                </p:cTn>
                              </p:par>
                              <p:par>
                                <p:cTn id="167" presetID="3" presetClass="entr" presetSubtype="10" fill="hold" nodeType="withEffect">
                                  <p:stCondLst>
                                    <p:cond delay="0"/>
                                  </p:stCondLst>
                                  <p:childTnLst>
                                    <p:set>
                                      <p:cBhvr>
                                        <p:cTn id="168" dur="1" fill="hold">
                                          <p:stCondLst>
                                            <p:cond delay="0"/>
                                          </p:stCondLst>
                                        </p:cTn>
                                        <p:tgtEl>
                                          <p:spTgt spid="50"/>
                                        </p:tgtEl>
                                        <p:attrNameLst>
                                          <p:attrName>style.visibility</p:attrName>
                                        </p:attrNameLst>
                                      </p:cBhvr>
                                      <p:to>
                                        <p:strVal val="visible"/>
                                      </p:to>
                                    </p:set>
                                    <p:animEffect transition="in" filter="blinds(horizontal)">
                                      <p:cBhvr>
                                        <p:cTn id="169" dur="500"/>
                                        <p:tgtEl>
                                          <p:spTgt spid="50"/>
                                        </p:tgtEl>
                                      </p:cBhvr>
                                    </p:animEffect>
                                  </p:childTnLst>
                                </p:cTn>
                              </p:par>
                            </p:childTnLst>
                          </p:cTn>
                        </p:par>
                      </p:childTnLst>
                    </p:cTn>
                  </p:par>
                  <p:par>
                    <p:cTn id="170" fill="hold">
                      <p:stCondLst>
                        <p:cond delay="indefinite"/>
                      </p:stCondLst>
                      <p:childTnLst>
                        <p:par>
                          <p:cTn id="171" fill="hold">
                            <p:stCondLst>
                              <p:cond delay="0"/>
                            </p:stCondLst>
                            <p:childTnLst>
                              <p:par>
                                <p:cTn id="172" presetID="3" presetClass="entr" presetSubtype="10" fill="hold" nodeType="clickEffect">
                                  <p:stCondLst>
                                    <p:cond delay="0"/>
                                  </p:stCondLst>
                                  <p:childTnLst>
                                    <p:set>
                                      <p:cBhvr>
                                        <p:cTn id="173" dur="1" fill="hold">
                                          <p:stCondLst>
                                            <p:cond delay="0"/>
                                          </p:stCondLst>
                                        </p:cTn>
                                        <p:tgtEl>
                                          <p:spTgt spid="30"/>
                                        </p:tgtEl>
                                        <p:attrNameLst>
                                          <p:attrName>style.visibility</p:attrName>
                                        </p:attrNameLst>
                                      </p:cBhvr>
                                      <p:to>
                                        <p:strVal val="visible"/>
                                      </p:to>
                                    </p:set>
                                    <p:animEffect transition="in" filter="blinds(horizontal)">
                                      <p:cBhvr>
                                        <p:cTn id="174" dur="500"/>
                                        <p:tgtEl>
                                          <p:spTgt spid="30"/>
                                        </p:tgtEl>
                                      </p:cBhvr>
                                    </p:animEffect>
                                  </p:childTnLst>
                                </p:cTn>
                              </p:par>
                              <p:par>
                                <p:cTn id="175" presetID="3" presetClass="entr" presetSubtype="10" fill="hold" nodeType="withEffect">
                                  <p:stCondLst>
                                    <p:cond delay="0"/>
                                  </p:stCondLst>
                                  <p:childTnLst>
                                    <p:set>
                                      <p:cBhvr>
                                        <p:cTn id="176" dur="1" fill="hold">
                                          <p:stCondLst>
                                            <p:cond delay="0"/>
                                          </p:stCondLst>
                                        </p:cTn>
                                        <p:tgtEl>
                                          <p:spTgt spid="32"/>
                                        </p:tgtEl>
                                        <p:attrNameLst>
                                          <p:attrName>style.visibility</p:attrName>
                                        </p:attrNameLst>
                                      </p:cBhvr>
                                      <p:to>
                                        <p:strVal val="visible"/>
                                      </p:to>
                                    </p:set>
                                    <p:animEffect transition="in" filter="blinds(horizontal)">
                                      <p:cBhvr>
                                        <p:cTn id="177" dur="500"/>
                                        <p:tgtEl>
                                          <p:spTgt spid="32"/>
                                        </p:tgtEl>
                                      </p:cBhvr>
                                    </p:animEffect>
                                  </p:childTnLst>
                                </p:cTn>
                              </p:par>
                            </p:childTnLst>
                          </p:cTn>
                        </p:par>
                      </p:childTnLst>
                    </p:cTn>
                  </p:par>
                  <p:par>
                    <p:cTn id="178" fill="hold">
                      <p:stCondLst>
                        <p:cond delay="indefinite"/>
                      </p:stCondLst>
                      <p:childTnLst>
                        <p:par>
                          <p:cTn id="179" fill="hold">
                            <p:stCondLst>
                              <p:cond delay="0"/>
                            </p:stCondLst>
                            <p:childTnLst>
                              <p:par>
                                <p:cTn id="180" presetID="1" presetClass="exit" presetSubtype="0" fill="hold" grpId="0" nodeType="clickEffect">
                                  <p:stCondLst>
                                    <p:cond delay="0"/>
                                  </p:stCondLst>
                                  <p:childTnLst>
                                    <p:set>
                                      <p:cBhvr>
                                        <p:cTn id="181" dur="1" fill="hold">
                                          <p:stCondLst>
                                            <p:cond delay="0"/>
                                          </p:stCondLst>
                                        </p:cTn>
                                        <p:tgtEl>
                                          <p:spTgt spid="13"/>
                                        </p:tgtEl>
                                        <p:attrNameLst>
                                          <p:attrName>style.visibility</p:attrName>
                                        </p:attrNameLst>
                                      </p:cBhvr>
                                      <p:to>
                                        <p:strVal val="hidden"/>
                                      </p:to>
                                    </p:set>
                                  </p:childTnLst>
                                </p:cTn>
                              </p:par>
                              <p:par>
                                <p:cTn id="182" presetID="3" presetClass="entr" presetSubtype="10" fill="hold" grpId="0" nodeType="withEffect">
                                  <p:stCondLst>
                                    <p:cond delay="0"/>
                                  </p:stCondLst>
                                  <p:childTnLst>
                                    <p:set>
                                      <p:cBhvr>
                                        <p:cTn id="183" dur="1" fill="hold">
                                          <p:stCondLst>
                                            <p:cond delay="0"/>
                                          </p:stCondLst>
                                        </p:cTn>
                                        <p:tgtEl>
                                          <p:spTgt spid="14"/>
                                        </p:tgtEl>
                                        <p:attrNameLst>
                                          <p:attrName>style.visibility</p:attrName>
                                        </p:attrNameLst>
                                      </p:cBhvr>
                                      <p:to>
                                        <p:strVal val="visible"/>
                                      </p:to>
                                    </p:set>
                                    <p:animEffect transition="in" filter="blinds(horizontal)">
                                      <p:cBhvr>
                                        <p:cTn id="184" dur="500"/>
                                        <p:tgtEl>
                                          <p:spTgt spid="14"/>
                                        </p:tgtEl>
                                      </p:cBhvr>
                                    </p:animEffect>
                                  </p:childTnLst>
                                </p:cTn>
                              </p:par>
                            </p:childTnLst>
                          </p:cTn>
                        </p:par>
                      </p:childTnLst>
                    </p:cTn>
                  </p:par>
                  <p:par>
                    <p:cTn id="185" fill="hold">
                      <p:stCondLst>
                        <p:cond delay="indefinite"/>
                      </p:stCondLst>
                      <p:childTnLst>
                        <p:par>
                          <p:cTn id="186" fill="hold">
                            <p:stCondLst>
                              <p:cond delay="0"/>
                            </p:stCondLst>
                            <p:childTnLst>
                              <p:par>
                                <p:cTn id="187" presetID="3" presetClass="entr" presetSubtype="10" fill="hold" nodeType="clickEffect">
                                  <p:stCondLst>
                                    <p:cond delay="0"/>
                                  </p:stCondLst>
                                  <p:childTnLst>
                                    <p:set>
                                      <p:cBhvr>
                                        <p:cTn id="188" dur="1" fill="hold">
                                          <p:stCondLst>
                                            <p:cond delay="0"/>
                                          </p:stCondLst>
                                        </p:cTn>
                                        <p:tgtEl>
                                          <p:spTgt spid="62"/>
                                        </p:tgtEl>
                                        <p:attrNameLst>
                                          <p:attrName>style.visibility</p:attrName>
                                        </p:attrNameLst>
                                      </p:cBhvr>
                                      <p:to>
                                        <p:strVal val="visible"/>
                                      </p:to>
                                    </p:set>
                                    <p:animEffect transition="in" filter="blinds(horizontal)">
                                      <p:cBhvr>
                                        <p:cTn id="189" dur="500"/>
                                        <p:tgtEl>
                                          <p:spTgt spid="62"/>
                                        </p:tgtEl>
                                      </p:cBhvr>
                                    </p:animEffect>
                                  </p:childTnLst>
                                </p:cTn>
                              </p:par>
                              <p:par>
                                <p:cTn id="190" presetID="3" presetClass="entr" presetSubtype="10" fill="hold" nodeType="withEffect">
                                  <p:stCondLst>
                                    <p:cond delay="0"/>
                                  </p:stCondLst>
                                  <p:childTnLst>
                                    <p:set>
                                      <p:cBhvr>
                                        <p:cTn id="191" dur="1" fill="hold">
                                          <p:stCondLst>
                                            <p:cond delay="0"/>
                                          </p:stCondLst>
                                        </p:cTn>
                                        <p:tgtEl>
                                          <p:spTgt spid="63"/>
                                        </p:tgtEl>
                                        <p:attrNameLst>
                                          <p:attrName>style.visibility</p:attrName>
                                        </p:attrNameLst>
                                      </p:cBhvr>
                                      <p:to>
                                        <p:strVal val="visible"/>
                                      </p:to>
                                    </p:set>
                                    <p:animEffect transition="in" filter="blinds(horizontal)">
                                      <p:cBhvr>
                                        <p:cTn id="192" dur="500"/>
                                        <p:tgtEl>
                                          <p:spTgt spid="63"/>
                                        </p:tgtEl>
                                      </p:cBhvr>
                                    </p:animEffect>
                                  </p:childTnLst>
                                </p:cTn>
                              </p:par>
                              <p:par>
                                <p:cTn id="193" presetID="3" presetClass="entr" presetSubtype="10" fill="hold" nodeType="withEffect">
                                  <p:stCondLst>
                                    <p:cond delay="0"/>
                                  </p:stCondLst>
                                  <p:childTnLst>
                                    <p:set>
                                      <p:cBhvr>
                                        <p:cTn id="194" dur="1" fill="hold">
                                          <p:stCondLst>
                                            <p:cond delay="0"/>
                                          </p:stCondLst>
                                        </p:cTn>
                                        <p:tgtEl>
                                          <p:spTgt spid="64"/>
                                        </p:tgtEl>
                                        <p:attrNameLst>
                                          <p:attrName>style.visibility</p:attrName>
                                        </p:attrNameLst>
                                      </p:cBhvr>
                                      <p:to>
                                        <p:strVal val="visible"/>
                                      </p:to>
                                    </p:set>
                                    <p:animEffect transition="in" filter="blinds(horizontal)">
                                      <p:cBhvr>
                                        <p:cTn id="19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3" grpId="1" animBg="1"/>
      <p:bldP spid="14" grpId="0" animBg="1"/>
      <p:bldP spid="16" grpId="0" animBg="1"/>
      <p:bldP spid="29" grpId="0" animBg="1"/>
      <p:bldP spid="33" grpId="0" animBg="1"/>
      <p:bldP spid="34" grpId="0" animBg="1"/>
      <p:bldP spid="49" grpId="0" animBg="1"/>
      <p:bldP spid="5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2177840"/>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控制单元设计</a:t>
            </a:r>
            <a:endParaRPr lang="en-US" altLang="zh-CN" sz="4800" dirty="0">
              <a:solidFill>
                <a:srgbClr val="0066FF"/>
              </a:solidFill>
              <a:latin typeface="微软雅黑" panose="00000500000000000000" pitchFamily="34" charset="-122"/>
              <a:ea typeface="微软雅黑" panose="00000500000000000000" pitchFamily="34" charset="-122"/>
            </a:endParaRPr>
          </a:p>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（转移指令）</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数据相关</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4" name="文本框 3"/>
          <p:cNvSpPr txBox="1"/>
          <p:nvPr/>
        </p:nvSpPr>
        <p:spPr>
          <a:xfrm>
            <a:off x="6196612" y="1603576"/>
            <a:ext cx="5663692" cy="3449149"/>
          </a:xfrm>
          <a:prstGeom prst="rect">
            <a:avLst/>
          </a:prstGeom>
          <a:noFill/>
          <a:ln>
            <a:noFill/>
          </a:ln>
        </p:spPr>
        <p:txBody>
          <a:bodyPr wrap="square" rtlCol="0">
            <a:spAutoFit/>
          </a:bodyPr>
          <a:lstStyle/>
          <a:p>
            <a:pPr marL="342900" indent="-342900">
              <a:lnSpc>
                <a:spcPts val="4400"/>
              </a:lnSpc>
              <a:spcBef>
                <a:spcPts val="600"/>
              </a:spcBef>
              <a:spcAft>
                <a:spcPts val="600"/>
              </a:spcAft>
              <a:buFont typeface="Wingdings" panose="05000000000000000000" pitchFamily="2" charset="2"/>
              <a:buChar char="p"/>
            </a:pPr>
            <a:r>
              <a:rPr lang="zh-CN" altLang="en-US" sz="2400" dirty="0">
                <a:solidFill>
                  <a:srgbClr val="FF0066"/>
                </a:solidFill>
                <a:latin typeface="微软雅黑" panose="00000500000000000000" pitchFamily="34" charset="-122"/>
                <a:ea typeface="微软雅黑" panose="00000500000000000000" pitchFamily="34" charset="-122"/>
              </a:rPr>
              <a:t> </a:t>
            </a:r>
            <a:r>
              <a:rPr lang="zh-CN" altLang="en-US" sz="2400" dirty="0">
                <a:solidFill>
                  <a:srgbClr val="0066FF"/>
                </a:solidFill>
                <a:latin typeface="微软雅黑" panose="00000500000000000000" pitchFamily="34" charset="-122"/>
                <a:ea typeface="微软雅黑" panose="00000500000000000000" pitchFamily="34" charset="-122"/>
              </a:rPr>
              <a:t>第一级译码逻辑（组合逻辑电路）</a:t>
            </a:r>
            <a:endParaRPr lang="en-US" altLang="zh-CN" sz="2400" dirty="0">
              <a:solidFill>
                <a:srgbClr val="0066FF"/>
              </a:solidFill>
              <a:latin typeface="微软雅黑" panose="00000500000000000000" pitchFamily="34" charset="-122"/>
              <a:ea typeface="微软雅黑" panose="00000500000000000000" pitchFamily="34" charset="-122"/>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solidFill>
                  <a:srgbClr val="FF0066"/>
                </a:solidFill>
                <a:latin typeface="微软雅黑" panose="00000500000000000000" pitchFamily="34" charset="-122"/>
                <a:ea typeface="微软雅黑" panose="00000500000000000000" pitchFamily="34" charset="-122"/>
              </a:rPr>
              <a:t> </a:t>
            </a:r>
            <a:r>
              <a:rPr lang="zh-CN" altLang="en-US" sz="2000" dirty="0">
                <a:latin typeface="微软雅黑" panose="00000500000000000000" pitchFamily="34" charset="-122"/>
                <a:ea typeface="微软雅黑" panose="00000500000000000000" pitchFamily="34" charset="-122"/>
              </a:rPr>
              <a:t>识别</a:t>
            </a:r>
            <a:r>
              <a:rPr lang="en-US" altLang="zh-CN" sz="2000" dirty="0">
                <a:latin typeface="微软雅黑" panose="00000500000000000000" pitchFamily="34" charset="-122"/>
                <a:ea typeface="微软雅黑" panose="00000500000000000000" pitchFamily="34" charset="-122"/>
              </a:rPr>
              <a:t>J</a:t>
            </a:r>
            <a:r>
              <a:rPr lang="zh-CN" altLang="en-US" sz="2000" dirty="0">
                <a:latin typeface="微软雅黑" panose="00000500000000000000" pitchFamily="34" charset="-122"/>
                <a:ea typeface="微软雅黑" panose="00000500000000000000" pitchFamily="34" charset="-122"/>
              </a:rPr>
              <a:t>、</a:t>
            </a:r>
            <a:r>
              <a:rPr lang="en-US" altLang="zh-CN" sz="2000" dirty="0">
                <a:latin typeface="微软雅黑" panose="00000500000000000000" pitchFamily="34" charset="-122"/>
                <a:ea typeface="微软雅黑" panose="00000500000000000000" pitchFamily="34" charset="-122"/>
              </a:rPr>
              <a:t>JAL</a:t>
            </a:r>
            <a:r>
              <a:rPr lang="zh-CN" altLang="en-US" sz="2000" dirty="0">
                <a:latin typeface="微软雅黑" panose="00000500000000000000" pitchFamily="34" charset="-122"/>
                <a:ea typeface="微软雅黑" panose="00000500000000000000" pitchFamily="34" charset="-122"/>
              </a:rPr>
              <a:t>、</a:t>
            </a:r>
            <a:r>
              <a:rPr lang="en-US" altLang="zh-CN" sz="2000" dirty="0">
                <a:latin typeface="微软雅黑" panose="00000500000000000000" pitchFamily="34" charset="-122"/>
                <a:ea typeface="微软雅黑" panose="00000500000000000000" pitchFamily="34" charset="-122"/>
              </a:rPr>
              <a:t>JR</a:t>
            </a:r>
            <a:r>
              <a:rPr lang="zh-CN" altLang="en-US" sz="2000" dirty="0">
                <a:latin typeface="微软雅黑" panose="00000500000000000000" pitchFamily="34" charset="-122"/>
                <a:ea typeface="微软雅黑" panose="00000500000000000000" pitchFamily="34" charset="-122"/>
              </a:rPr>
              <a:t>、</a:t>
            </a:r>
            <a:r>
              <a:rPr lang="en-US" altLang="zh-CN" sz="2000" dirty="0" err="1">
                <a:latin typeface="微软雅黑" panose="00000500000000000000" pitchFamily="34" charset="-122"/>
                <a:ea typeface="微软雅黑" panose="00000500000000000000" pitchFamily="34" charset="-122"/>
              </a:rPr>
              <a:t>BEQ</a:t>
            </a:r>
            <a:r>
              <a:rPr lang="zh-CN" altLang="en-US" sz="2000" dirty="0">
                <a:latin typeface="微软雅黑" panose="00000500000000000000" pitchFamily="34" charset="-122"/>
                <a:ea typeface="微软雅黑" panose="00000500000000000000" pitchFamily="34" charset="-122"/>
              </a:rPr>
              <a:t>和</a:t>
            </a:r>
            <a:r>
              <a:rPr lang="en-US" altLang="zh-CN" sz="2000" dirty="0" err="1">
                <a:latin typeface="微软雅黑" panose="00000500000000000000" pitchFamily="34" charset="-122"/>
                <a:ea typeface="微软雅黑" panose="00000500000000000000" pitchFamily="34" charset="-122"/>
              </a:rPr>
              <a:t>BNE</a:t>
            </a:r>
            <a:r>
              <a:rPr lang="zh-CN" altLang="en-US" sz="2000" dirty="0">
                <a:latin typeface="微软雅黑" panose="00000500000000000000" pitchFamily="34" charset="-122"/>
                <a:ea typeface="微软雅黑" panose="00000500000000000000" pitchFamily="34" charset="-122"/>
              </a:rPr>
              <a:t>指令</a:t>
            </a:r>
            <a:endParaRPr lang="en-US" altLang="zh-CN" sz="2000" dirty="0">
              <a:latin typeface="微软雅黑" panose="00000500000000000000" pitchFamily="34" charset="-122"/>
              <a:ea typeface="微软雅黑" panose="00000500000000000000" pitchFamily="34" charset="-122"/>
            </a:endParaRPr>
          </a:p>
          <a:p>
            <a:pPr marL="342900" indent="-342900">
              <a:lnSpc>
                <a:spcPts val="4400"/>
              </a:lnSpc>
              <a:spcBef>
                <a:spcPts val="600"/>
              </a:spcBef>
              <a:spcAft>
                <a:spcPts val="600"/>
              </a:spcAft>
              <a:buFont typeface="Wingdings" panose="05000000000000000000" pitchFamily="2" charset="2"/>
              <a:buChar char="p"/>
            </a:pPr>
            <a:r>
              <a:rPr lang="zh-CN" altLang="en-US" sz="2400" dirty="0">
                <a:solidFill>
                  <a:srgbClr val="FF0066"/>
                </a:solidFill>
                <a:latin typeface="微软雅黑" panose="00000500000000000000" pitchFamily="34" charset="-122"/>
                <a:ea typeface="微软雅黑" panose="00000500000000000000" pitchFamily="34" charset="-122"/>
              </a:rPr>
              <a:t> </a:t>
            </a:r>
            <a:r>
              <a:rPr lang="zh-CN" altLang="en-US" sz="2400" dirty="0">
                <a:solidFill>
                  <a:srgbClr val="0066FF"/>
                </a:solidFill>
                <a:latin typeface="微软雅黑" panose="00000500000000000000" pitchFamily="34" charset="-122"/>
                <a:ea typeface="微软雅黑" panose="00000500000000000000" pitchFamily="34" charset="-122"/>
                <a:cs typeface="+mn-ea"/>
              </a:rPr>
              <a:t>第二级译码逻辑（组合逻辑电路）</a:t>
            </a:r>
            <a:endParaRPr lang="en-US" altLang="zh-CN" sz="2400" dirty="0">
              <a:solidFill>
                <a:srgbClr val="0066FF"/>
              </a:solidFill>
              <a:latin typeface="微软雅黑" panose="00000500000000000000" pitchFamily="34" charset="-122"/>
              <a:ea typeface="微软雅黑" panose="00000500000000000000" pitchFamily="34" charset="-122"/>
              <a:cs typeface="+mn-ea"/>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solidFill>
                  <a:srgbClr val="FF0066"/>
                </a:solidFill>
                <a:latin typeface="微软雅黑" panose="00000500000000000000" pitchFamily="34" charset="-122"/>
                <a:ea typeface="微软雅黑" panose="00000500000000000000" pitchFamily="34" charset="-122"/>
              </a:rPr>
              <a:t> </a:t>
            </a:r>
            <a:r>
              <a:rPr lang="zh-CN" altLang="en-US" sz="2000" dirty="0">
                <a:latin typeface="微软雅黑" panose="00000500000000000000" pitchFamily="34" charset="-122"/>
                <a:ea typeface="微软雅黑" panose="00000500000000000000" pitchFamily="34" charset="-122"/>
              </a:rPr>
              <a:t>对新增输入信号，即相等使能信号</a:t>
            </a:r>
            <a:r>
              <a:rPr lang="en-US" altLang="zh-CN" sz="2000" dirty="0" err="1">
                <a:latin typeface="微软雅黑" panose="00000500000000000000" pitchFamily="34" charset="-122"/>
                <a:ea typeface="微软雅黑" panose="00000500000000000000" pitchFamily="34" charset="-122"/>
              </a:rPr>
              <a:t>equ</a:t>
            </a:r>
            <a:endParaRPr lang="en-US" altLang="zh-CN" sz="2000" dirty="0">
              <a:latin typeface="微软雅黑" panose="00000500000000000000" pitchFamily="34" charset="-122"/>
              <a:ea typeface="微软雅黑" panose="00000500000000000000" pitchFamily="34" charset="-122"/>
            </a:endParaRPr>
          </a:p>
          <a:p>
            <a:pPr marL="800100" lvl="1" indent="-342900">
              <a:lnSpc>
                <a:spcPts val="4400"/>
              </a:lnSpc>
              <a:spcBef>
                <a:spcPts val="600"/>
              </a:spcBef>
              <a:spcAft>
                <a:spcPts val="600"/>
              </a:spcAft>
              <a:buFont typeface="Wingdings" panose="05000000000000000000" pitchFamily="2" charset="2"/>
              <a:buChar char="Ø"/>
            </a:pPr>
            <a:r>
              <a:rPr lang="zh-CN" altLang="en-US" sz="2000" dirty="0">
                <a:latin typeface="微软雅黑" panose="00000500000000000000" pitchFamily="34" charset="-122"/>
                <a:ea typeface="微软雅黑" panose="00000500000000000000" pitchFamily="34" charset="-122"/>
              </a:rPr>
              <a:t>产生与转移指令相关的控制信号</a:t>
            </a:r>
            <a:r>
              <a:rPr lang="en-US" altLang="zh-CN" sz="2000" dirty="0" err="1">
                <a:latin typeface="微软雅黑" panose="00000500000000000000" pitchFamily="34" charset="-122"/>
                <a:ea typeface="微软雅黑" panose="00000500000000000000" pitchFamily="34" charset="-122"/>
              </a:rPr>
              <a:t>jal</a:t>
            </a:r>
            <a:r>
              <a:rPr lang="zh-CN" altLang="en-US" sz="2000" dirty="0">
                <a:latin typeface="微软雅黑" panose="00000500000000000000" pitchFamily="34" charset="-122"/>
                <a:ea typeface="微软雅黑" panose="00000500000000000000" pitchFamily="34" charset="-122"/>
              </a:rPr>
              <a:t>和</a:t>
            </a:r>
            <a:r>
              <a:rPr lang="en-US" altLang="zh-CN" sz="2000" dirty="0" err="1">
                <a:latin typeface="微软雅黑" panose="00000500000000000000" pitchFamily="34" charset="-122"/>
                <a:ea typeface="微软雅黑" panose="00000500000000000000" pitchFamily="34" charset="-122"/>
              </a:rPr>
              <a:t>jtsel</a:t>
            </a:r>
            <a:endParaRPr lang="en-US" altLang="zh-CN" sz="2000" dirty="0">
              <a:latin typeface="微软雅黑" panose="00000500000000000000" pitchFamily="34" charset="-122"/>
              <a:ea typeface="微软雅黑" panose="00000500000000000000" pitchFamily="34" charset="-122"/>
            </a:endParaRPr>
          </a:p>
        </p:txBody>
      </p:sp>
      <p:pic>
        <p:nvPicPr>
          <p:cNvPr id="8" name="图片 7"/>
          <p:cNvPicPr>
            <a:picLocks noChangeAspect="1"/>
          </p:cNvPicPr>
          <p:nvPr/>
        </p:nvPicPr>
        <p:blipFill>
          <a:blip r:embed="rId1"/>
          <a:stretch>
            <a:fillRect/>
          </a:stretch>
        </p:blipFill>
        <p:spPr>
          <a:xfrm>
            <a:off x="353963" y="1278009"/>
            <a:ext cx="5260726" cy="5289601"/>
          </a:xfrm>
          <a:prstGeom prst="rect">
            <a:avLst/>
          </a:prstGeom>
        </p:spPr>
      </p:pic>
      <p:sp>
        <p:nvSpPr>
          <p:cNvPr id="9" name="矩形 8"/>
          <p:cNvSpPr/>
          <p:nvPr/>
        </p:nvSpPr>
        <p:spPr>
          <a:xfrm>
            <a:off x="2162677" y="4737189"/>
            <a:ext cx="1196196" cy="1061354"/>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4218735" y="4703590"/>
            <a:ext cx="1196196" cy="399691"/>
          </a:xfrm>
          <a:prstGeom prst="rect">
            <a:avLst/>
          </a:prstGeom>
          <a:noFill/>
          <a:ln w="28575">
            <a:solidFill>
              <a:srgbClr val="00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a:off x="2162677" y="5854159"/>
            <a:ext cx="1196196" cy="6044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00FF"/>
              </a:solid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58792"/>
            <a:ext cx="8590808" cy="652688"/>
          </a:xfrm>
          <a:prstGeom prst="rect">
            <a:avLst/>
          </a:prstGeom>
        </p:spPr>
        <p:txBody>
          <a:bodyPr>
            <a:normAutofit fontScale="92500"/>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0000500000000000000" pitchFamily="34" charset="-122"/>
                <a:ea typeface="微软雅黑" panose="00000500000000000000" pitchFamily="34" charset="-122"/>
                <a:cs typeface="+mn-cs"/>
              </a:rPr>
              <a:t>转移指令第一级译码逻辑的真值表和输出的逻辑表达式</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graphicFrame>
        <p:nvGraphicFramePr>
          <p:cNvPr id="14" name="表格 13"/>
          <p:cNvGraphicFramePr>
            <a:graphicFrameLocks noGrp="1"/>
          </p:cNvGraphicFramePr>
          <p:nvPr/>
        </p:nvGraphicFramePr>
        <p:xfrm>
          <a:off x="330630" y="2007446"/>
          <a:ext cx="5585720" cy="4058076"/>
        </p:xfrm>
        <a:graphic>
          <a:graphicData uri="http://schemas.openxmlformats.org/drawingml/2006/table">
            <a:tbl>
              <a:tblPr firstRow="1" firstCol="1" bandRow="1">
                <a:tableStyleId>{5C22544A-7EE6-4342-B048-85BDC9FD1C3A}</a:tableStyleId>
              </a:tblPr>
              <a:tblGrid>
                <a:gridCol w="1582949"/>
                <a:gridCol w="1895412"/>
                <a:gridCol w="2107359"/>
              </a:tblGrid>
              <a:tr h="676346">
                <a:tc>
                  <a:txBody>
                    <a:bodyPr/>
                    <a:lstStyle/>
                    <a:p>
                      <a:pPr algn="ctr">
                        <a:spcAft>
                          <a:spcPts val="0"/>
                        </a:spcAft>
                      </a:pPr>
                      <a:r>
                        <a:rPr lang="zh-CN" sz="2000" kern="100" dirty="0">
                          <a:effectLst/>
                          <a:latin typeface="微软雅黑" panose="00000500000000000000" pitchFamily="34" charset="-122"/>
                          <a:ea typeface="微软雅黑" panose="00000500000000000000" pitchFamily="34" charset="-122"/>
                        </a:rPr>
                        <a:t>指令</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op</a:t>
                      </a:r>
                      <a:r>
                        <a:rPr lang="zh-CN" sz="2000" kern="100" dirty="0">
                          <a:effectLst/>
                          <a:latin typeface="微软雅黑" panose="00000500000000000000" pitchFamily="34" charset="-122"/>
                          <a:ea typeface="微软雅黑" panose="00000500000000000000" pitchFamily="34" charset="-122"/>
                        </a:rPr>
                        <a:t>字段</a:t>
                      </a:r>
                      <a:r>
                        <a:rPr lang="en-US" sz="2000" kern="100" dirty="0">
                          <a:effectLst/>
                          <a:latin typeface="微软雅黑" panose="00000500000000000000" pitchFamily="34" charset="-122"/>
                          <a:ea typeface="微软雅黑" panose="00000500000000000000" pitchFamily="34" charset="-122"/>
                        </a:rPr>
                        <a:t>[5 : 0]</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func</a:t>
                      </a:r>
                      <a:r>
                        <a:rPr lang="zh-CN" sz="2000" kern="100">
                          <a:effectLst/>
                          <a:latin typeface="微软雅黑" panose="00000500000000000000" pitchFamily="34" charset="-122"/>
                          <a:ea typeface="微软雅黑" panose="00000500000000000000" pitchFamily="34" charset="-122"/>
                        </a:rPr>
                        <a:t>字段</a:t>
                      </a:r>
                      <a:r>
                        <a:rPr lang="en-US" sz="2000" kern="100">
                          <a:effectLst/>
                          <a:latin typeface="微软雅黑" panose="00000500000000000000" pitchFamily="34" charset="-122"/>
                          <a:ea typeface="微软雅黑" panose="00000500000000000000" pitchFamily="34" charset="-122"/>
                        </a:rPr>
                        <a:t>[5 : 0]</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J</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000010</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JAL</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000011</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JR</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000000</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001000</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BEQ</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000100</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676346">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BNE</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a:effectLst/>
                          <a:latin typeface="微软雅黑" panose="00000500000000000000" pitchFamily="34" charset="-122"/>
                          <a:ea typeface="微软雅黑" panose="00000500000000000000" pitchFamily="34" charset="-122"/>
                        </a:rPr>
                        <a:t>000101</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2000" kern="100" dirty="0">
                          <a:effectLst/>
                          <a:latin typeface="微软雅黑" panose="00000500000000000000" pitchFamily="34" charset="-122"/>
                          <a:ea typeface="微软雅黑" panose="00000500000000000000" pitchFamily="34" charset="-122"/>
                        </a:rPr>
                        <a:t>/</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pic>
        <p:nvPicPr>
          <p:cNvPr id="15" name="图片 14"/>
          <p:cNvPicPr>
            <a:picLocks noChangeAspect="1"/>
          </p:cNvPicPr>
          <p:nvPr/>
        </p:nvPicPr>
        <p:blipFill>
          <a:blip r:embed="rId1">
            <a:clrChange>
              <a:clrFrom>
                <a:srgbClr val="FFFFFF"/>
              </a:clrFrom>
              <a:clrTo>
                <a:srgbClr val="FFFFFF">
                  <a:alpha val="0"/>
                </a:srgbClr>
              </a:clrTo>
            </a:clrChange>
          </a:blip>
          <a:stretch>
            <a:fillRect/>
          </a:stretch>
        </p:blipFill>
        <p:spPr>
          <a:xfrm>
            <a:off x="6096000" y="2007446"/>
            <a:ext cx="5990611" cy="189103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8254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0066FF"/>
                </a:solidFill>
                <a:latin typeface="微软雅黑" panose="00000500000000000000" pitchFamily="34" charset="-122"/>
                <a:ea typeface="微软雅黑" panose="00000500000000000000" pitchFamily="34" charset="-122"/>
                <a:cs typeface="+mn-cs"/>
              </a:rPr>
              <a:t>DCU</a:t>
            </a:r>
            <a:r>
              <a:rPr lang="zh-CN" altLang="en-US" sz="2800" b="1" dirty="0">
                <a:solidFill>
                  <a:srgbClr val="0066FF"/>
                </a:solidFill>
                <a:latin typeface="微软雅黑" panose="00000500000000000000" pitchFamily="34" charset="-122"/>
                <a:ea typeface="微软雅黑" panose="00000500000000000000" pitchFamily="34" charset="-122"/>
                <a:cs typeface="+mn-cs"/>
              </a:rPr>
              <a:t>产生的新增控制信号的含义</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graphicFrame>
        <p:nvGraphicFramePr>
          <p:cNvPr id="3" name="表格 2"/>
          <p:cNvGraphicFramePr>
            <a:graphicFrameLocks noGrp="1"/>
          </p:cNvGraphicFramePr>
          <p:nvPr/>
        </p:nvGraphicFramePr>
        <p:xfrm>
          <a:off x="1048850" y="1918712"/>
          <a:ext cx="10087452" cy="4416892"/>
        </p:xfrm>
        <a:graphic>
          <a:graphicData uri="http://schemas.openxmlformats.org/drawingml/2006/table">
            <a:tbl>
              <a:tblPr firstRow="1" firstCol="1" bandRow="1">
                <a:tableStyleId>{5C22544A-7EE6-4342-B048-85BDC9FD1C3A}</a:tableStyleId>
              </a:tblPr>
              <a:tblGrid>
                <a:gridCol w="1482403"/>
                <a:gridCol w="1138458"/>
                <a:gridCol w="7466591"/>
              </a:tblGrid>
              <a:tr h="382910">
                <a:tc>
                  <a:txBody>
                    <a:bodyPr/>
                    <a:lstStyle/>
                    <a:p>
                      <a:pPr algn="ctr">
                        <a:lnSpc>
                          <a:spcPts val="1800"/>
                        </a:lnSpc>
                        <a:spcBef>
                          <a:spcPts val="600"/>
                        </a:spcBef>
                        <a:spcAft>
                          <a:spcPts val="600"/>
                        </a:spcAft>
                      </a:pPr>
                      <a:r>
                        <a:rPr lang="zh-CN" sz="2000" kern="100" dirty="0">
                          <a:effectLst/>
                          <a:latin typeface="微软雅黑" panose="00000500000000000000" pitchFamily="34" charset="-122"/>
                          <a:ea typeface="微软雅黑" panose="00000500000000000000" pitchFamily="34" charset="-122"/>
                        </a:rPr>
                        <a:t>控制信号</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0000500000000000000" pitchFamily="34" charset="-122"/>
                          <a:ea typeface="微软雅黑" panose="00000500000000000000" pitchFamily="34" charset="-122"/>
                        </a:rPr>
                        <a:t>方向</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0000500000000000000" pitchFamily="34" charset="-122"/>
                          <a:ea typeface="微软雅黑" panose="00000500000000000000" pitchFamily="34" charset="-122"/>
                        </a:rPr>
                        <a:t>含义和取值情况</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1893502">
                <a:tc>
                  <a:txBody>
                    <a:bodyPr/>
                    <a:lstStyle/>
                    <a:p>
                      <a:pPr algn="ctr">
                        <a:lnSpc>
                          <a:spcPts val="1800"/>
                        </a:lnSpc>
                        <a:spcBef>
                          <a:spcPts val="600"/>
                        </a:spcBef>
                        <a:spcAft>
                          <a:spcPts val="600"/>
                        </a:spcAft>
                      </a:pPr>
                      <a:r>
                        <a:rPr lang="en-US" sz="2000" kern="100">
                          <a:effectLst/>
                          <a:latin typeface="微软雅黑" panose="00000500000000000000" pitchFamily="34" charset="-122"/>
                          <a:ea typeface="微软雅黑" panose="00000500000000000000" pitchFamily="34" charset="-122"/>
                        </a:rPr>
                        <a:t>jtsel[1 : 0]</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dirty="0">
                          <a:effectLst/>
                          <a:latin typeface="微软雅黑" panose="00000500000000000000" pitchFamily="34" charset="-122"/>
                          <a:ea typeface="微软雅黑" panose="00000500000000000000" pitchFamily="34" charset="-122"/>
                        </a:rPr>
                        <a:t>输出</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FF0000"/>
                          </a:solidFill>
                          <a:effectLst/>
                          <a:latin typeface="微软雅黑" panose="00000500000000000000" pitchFamily="34" charset="-122"/>
                          <a:ea typeface="微软雅黑" panose="00000500000000000000" pitchFamily="34" charset="-122"/>
                        </a:rPr>
                        <a:t>转移地址选择信号：</a:t>
                      </a:r>
                      <a:endParaRPr lang="en-US" altLang="zh-CN" sz="2000" b="1" kern="100" dirty="0">
                        <a:solidFill>
                          <a:srgbClr val="FF0000"/>
                        </a:solidFill>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00</a:t>
                      </a:r>
                      <a:r>
                        <a:rPr lang="zh-CN" sz="2000" kern="100" dirty="0">
                          <a:effectLst/>
                          <a:latin typeface="微软雅黑" panose="00000500000000000000" pitchFamily="34" charset="-122"/>
                          <a:ea typeface="微软雅黑" panose="00000500000000000000" pitchFamily="34" charset="-122"/>
                        </a:rPr>
                        <a:t>表示下一条指令的地址为“</a:t>
                      </a:r>
                      <a:r>
                        <a:rPr lang="en-US" sz="2000" kern="100" dirty="0">
                          <a:effectLst/>
                          <a:latin typeface="微软雅黑" panose="00000500000000000000" pitchFamily="34" charset="-122"/>
                          <a:ea typeface="微软雅黑" panose="00000500000000000000" pitchFamily="34" charset="-122"/>
                        </a:rPr>
                        <a:t>PC + 4</a:t>
                      </a:r>
                      <a:r>
                        <a:rPr lang="zh-CN" sz="2000" kern="100" dirty="0">
                          <a:effectLst/>
                          <a:latin typeface="微软雅黑" panose="00000500000000000000" pitchFamily="34" charset="-122"/>
                          <a:ea typeface="微软雅黑" panose="00000500000000000000" pitchFamily="34" charset="-122"/>
                        </a:rPr>
                        <a:t>”；</a:t>
                      </a:r>
                      <a:endParaRPr lang="en-US" altLang="zh-CN" sz="2000" kern="100" dirty="0">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01</a:t>
                      </a:r>
                      <a:r>
                        <a:rPr lang="zh-CN" sz="2000" kern="100" dirty="0">
                          <a:effectLst/>
                          <a:latin typeface="微软雅黑" panose="00000500000000000000" pitchFamily="34" charset="-122"/>
                          <a:ea typeface="微软雅黑" panose="00000500000000000000" pitchFamily="34" charset="-122"/>
                        </a:rPr>
                        <a:t>表示下一条指令的地址为跳转指令</a:t>
                      </a:r>
                      <a:r>
                        <a:rPr lang="en-US" sz="2000" kern="100" dirty="0">
                          <a:effectLst/>
                          <a:latin typeface="微软雅黑" panose="00000500000000000000" pitchFamily="34" charset="-122"/>
                          <a:ea typeface="微软雅黑" panose="00000500000000000000" pitchFamily="34" charset="-122"/>
                        </a:rPr>
                        <a:t>J</a:t>
                      </a:r>
                      <a:r>
                        <a:rPr lang="zh-CN" sz="2000" kern="100" dirty="0">
                          <a:effectLst/>
                          <a:latin typeface="微软雅黑" panose="00000500000000000000" pitchFamily="34" charset="-122"/>
                          <a:ea typeface="微软雅黑" panose="00000500000000000000" pitchFamily="34" charset="-122"/>
                        </a:rPr>
                        <a:t>和</a:t>
                      </a:r>
                      <a:r>
                        <a:rPr lang="en-US" sz="2000" kern="100" dirty="0">
                          <a:effectLst/>
                          <a:latin typeface="微软雅黑" panose="00000500000000000000" pitchFamily="34" charset="-122"/>
                          <a:ea typeface="微软雅黑" panose="00000500000000000000" pitchFamily="34" charset="-122"/>
                        </a:rPr>
                        <a:t>JAL</a:t>
                      </a:r>
                      <a:r>
                        <a:rPr lang="zh-CN" sz="2000" kern="100" dirty="0">
                          <a:effectLst/>
                          <a:latin typeface="微软雅黑" panose="00000500000000000000" pitchFamily="34" charset="-122"/>
                          <a:ea typeface="微软雅黑" panose="00000500000000000000" pitchFamily="34" charset="-122"/>
                        </a:rPr>
                        <a:t>的转移地址；</a:t>
                      </a:r>
                      <a:endParaRPr lang="en-US" altLang="zh-CN" sz="2000" kern="100" dirty="0">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10</a:t>
                      </a:r>
                      <a:r>
                        <a:rPr lang="zh-CN" sz="2000" kern="100" dirty="0">
                          <a:effectLst/>
                          <a:latin typeface="微软雅黑" panose="00000500000000000000" pitchFamily="34" charset="-122"/>
                          <a:ea typeface="微软雅黑" panose="00000500000000000000" pitchFamily="34" charset="-122"/>
                        </a:rPr>
                        <a:t>表示下一条指令的地址为跳转指令</a:t>
                      </a:r>
                      <a:r>
                        <a:rPr lang="en-US" sz="2000" kern="100" dirty="0">
                          <a:effectLst/>
                          <a:latin typeface="微软雅黑" panose="00000500000000000000" pitchFamily="34" charset="-122"/>
                          <a:ea typeface="微软雅黑" panose="00000500000000000000" pitchFamily="34" charset="-122"/>
                        </a:rPr>
                        <a:t>JR</a:t>
                      </a:r>
                      <a:r>
                        <a:rPr lang="zh-CN" sz="2000" kern="100" dirty="0">
                          <a:effectLst/>
                          <a:latin typeface="微软雅黑" panose="00000500000000000000" pitchFamily="34" charset="-122"/>
                          <a:ea typeface="微软雅黑" panose="00000500000000000000" pitchFamily="34" charset="-122"/>
                        </a:rPr>
                        <a:t>的转移地址；</a:t>
                      </a:r>
                      <a:endParaRPr lang="en-US" altLang="zh-CN" sz="2000" kern="100" dirty="0">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11</a:t>
                      </a:r>
                      <a:r>
                        <a:rPr lang="zh-CN" sz="2000" kern="100" dirty="0">
                          <a:effectLst/>
                          <a:latin typeface="微软雅黑" panose="00000500000000000000" pitchFamily="34" charset="-122"/>
                          <a:ea typeface="微软雅黑" panose="00000500000000000000" pitchFamily="34" charset="-122"/>
                        </a:rPr>
                        <a:t>表示下一条指令的地址为分支指令</a:t>
                      </a:r>
                      <a:r>
                        <a:rPr lang="en-US" sz="2000" kern="100" dirty="0">
                          <a:effectLst/>
                          <a:latin typeface="微软雅黑" panose="00000500000000000000" pitchFamily="34" charset="-122"/>
                          <a:ea typeface="微软雅黑" panose="00000500000000000000" pitchFamily="34" charset="-122"/>
                        </a:rPr>
                        <a:t>BEQ</a:t>
                      </a:r>
                      <a:r>
                        <a:rPr lang="zh-CN" sz="2000" kern="100" dirty="0">
                          <a:effectLst/>
                          <a:latin typeface="微软雅黑" panose="00000500000000000000" pitchFamily="34" charset="-122"/>
                          <a:ea typeface="微软雅黑" panose="00000500000000000000" pitchFamily="34" charset="-122"/>
                        </a:rPr>
                        <a:t>和</a:t>
                      </a:r>
                      <a:r>
                        <a:rPr lang="en-US" sz="2000" kern="100" dirty="0">
                          <a:effectLst/>
                          <a:latin typeface="微软雅黑" panose="00000500000000000000" pitchFamily="34" charset="-122"/>
                          <a:ea typeface="微软雅黑" panose="00000500000000000000" pitchFamily="34" charset="-122"/>
                        </a:rPr>
                        <a:t>BNE</a:t>
                      </a:r>
                      <a:r>
                        <a:rPr lang="zh-CN" sz="2000" kern="100" dirty="0">
                          <a:effectLst/>
                          <a:latin typeface="微软雅黑" panose="00000500000000000000" pitchFamily="34" charset="-122"/>
                          <a:ea typeface="微软雅黑" panose="00000500000000000000" pitchFamily="34" charset="-122"/>
                        </a:rPr>
                        <a:t>的转移地址。</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1070240">
                <a:tc>
                  <a:txBody>
                    <a:bodyPr/>
                    <a:lstStyle/>
                    <a:p>
                      <a:pPr algn="ctr">
                        <a:lnSpc>
                          <a:spcPts val="1800"/>
                        </a:lnSpc>
                        <a:spcBef>
                          <a:spcPts val="600"/>
                        </a:spcBef>
                        <a:spcAft>
                          <a:spcPts val="600"/>
                        </a:spcAft>
                      </a:pPr>
                      <a:r>
                        <a:rPr lang="en-US" sz="2000" kern="100">
                          <a:effectLst/>
                          <a:latin typeface="微软雅黑" panose="00000500000000000000" pitchFamily="34" charset="-122"/>
                          <a:ea typeface="微软雅黑" panose="00000500000000000000" pitchFamily="34" charset="-122"/>
                        </a:rPr>
                        <a:t>jal</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a:effectLst/>
                          <a:latin typeface="微软雅黑" panose="00000500000000000000" pitchFamily="34" charset="-122"/>
                          <a:ea typeface="微软雅黑" panose="00000500000000000000" pitchFamily="34" charset="-122"/>
                        </a:rPr>
                        <a:t>输出</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FF0000"/>
                          </a:solidFill>
                          <a:effectLst/>
                          <a:latin typeface="微软雅黑" panose="00000500000000000000" pitchFamily="34" charset="-122"/>
                          <a:ea typeface="微软雅黑" panose="00000500000000000000" pitchFamily="34" charset="-122"/>
                        </a:rPr>
                        <a:t>子程序调用使能信号：</a:t>
                      </a:r>
                      <a:endParaRPr lang="en-US" altLang="zh-CN" sz="2000" b="1" kern="100" dirty="0">
                        <a:solidFill>
                          <a:srgbClr val="FF0000"/>
                        </a:solidFill>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0</a:t>
                      </a:r>
                      <a:r>
                        <a:rPr lang="zh-CN" sz="2000" kern="100" dirty="0">
                          <a:effectLst/>
                          <a:latin typeface="微软雅黑" panose="00000500000000000000" pitchFamily="34" charset="-122"/>
                          <a:ea typeface="微软雅黑" panose="00000500000000000000" pitchFamily="34" charset="-122"/>
                        </a:rPr>
                        <a:t>表示不是</a:t>
                      </a:r>
                      <a:r>
                        <a:rPr lang="en-US" sz="2000" kern="100" dirty="0">
                          <a:effectLst/>
                          <a:latin typeface="微软雅黑" panose="00000500000000000000" pitchFamily="34" charset="-122"/>
                          <a:ea typeface="微软雅黑" panose="00000500000000000000" pitchFamily="34" charset="-122"/>
                        </a:rPr>
                        <a:t>JAL</a:t>
                      </a:r>
                      <a:r>
                        <a:rPr lang="zh-CN" sz="2000" kern="100" dirty="0">
                          <a:effectLst/>
                          <a:latin typeface="微软雅黑" panose="00000500000000000000" pitchFamily="34" charset="-122"/>
                          <a:ea typeface="微软雅黑" panose="00000500000000000000" pitchFamily="34" charset="-122"/>
                        </a:rPr>
                        <a:t>指令，目的寄存器的地址由</a:t>
                      </a:r>
                      <a:r>
                        <a:rPr lang="en-US" sz="2000" kern="100" dirty="0" err="1">
                          <a:effectLst/>
                          <a:latin typeface="微软雅黑" panose="00000500000000000000" pitchFamily="34" charset="-122"/>
                          <a:ea typeface="微软雅黑" panose="00000500000000000000" pitchFamily="34" charset="-122"/>
                        </a:rPr>
                        <a:t>rd</a:t>
                      </a:r>
                      <a:r>
                        <a:rPr lang="zh-CN" sz="2000" kern="100" dirty="0">
                          <a:effectLst/>
                          <a:latin typeface="微软雅黑" panose="00000500000000000000" pitchFamily="34" charset="-122"/>
                          <a:ea typeface="微软雅黑" panose="00000500000000000000" pitchFamily="34" charset="-122"/>
                        </a:rPr>
                        <a:t>或</a:t>
                      </a:r>
                      <a:r>
                        <a:rPr lang="en-US" sz="2000" kern="100" dirty="0">
                          <a:effectLst/>
                          <a:latin typeface="微软雅黑" panose="00000500000000000000" pitchFamily="34" charset="-122"/>
                          <a:ea typeface="微软雅黑" panose="00000500000000000000" pitchFamily="34" charset="-122"/>
                        </a:rPr>
                        <a:t>rt</a:t>
                      </a:r>
                      <a:r>
                        <a:rPr lang="zh-CN" sz="2000" kern="100" dirty="0">
                          <a:effectLst/>
                          <a:latin typeface="微软雅黑" panose="00000500000000000000" pitchFamily="34" charset="-122"/>
                          <a:ea typeface="微软雅黑" panose="00000500000000000000" pitchFamily="34" charset="-122"/>
                        </a:rPr>
                        <a:t>字段确定；</a:t>
                      </a:r>
                      <a:endParaRPr lang="en-US" altLang="zh-CN" sz="2000" kern="100" dirty="0">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1</a:t>
                      </a:r>
                      <a:r>
                        <a:rPr lang="zh-CN" sz="2000" kern="100" dirty="0">
                          <a:effectLst/>
                          <a:latin typeface="微软雅黑" panose="00000500000000000000" pitchFamily="34" charset="-122"/>
                          <a:ea typeface="微软雅黑" panose="00000500000000000000" pitchFamily="34" charset="-122"/>
                        </a:rPr>
                        <a:t>表示是</a:t>
                      </a:r>
                      <a:r>
                        <a:rPr lang="en-US" sz="2000" kern="100" dirty="0">
                          <a:effectLst/>
                          <a:latin typeface="微软雅黑" panose="00000500000000000000" pitchFamily="34" charset="-122"/>
                          <a:ea typeface="微软雅黑" panose="00000500000000000000" pitchFamily="34" charset="-122"/>
                        </a:rPr>
                        <a:t>JAL</a:t>
                      </a:r>
                      <a:r>
                        <a:rPr lang="zh-CN" sz="2000" kern="100" dirty="0">
                          <a:effectLst/>
                          <a:latin typeface="微软雅黑" panose="00000500000000000000" pitchFamily="34" charset="-122"/>
                          <a:ea typeface="微软雅黑" panose="00000500000000000000" pitchFamily="34" charset="-122"/>
                        </a:rPr>
                        <a:t>指令，目的寄存器的地址为</a:t>
                      </a:r>
                      <a:r>
                        <a:rPr lang="en-US" sz="2000" kern="100" dirty="0">
                          <a:effectLst/>
                          <a:latin typeface="微软雅黑" panose="00000500000000000000" pitchFamily="34" charset="-122"/>
                          <a:ea typeface="微软雅黑" panose="00000500000000000000" pitchFamily="34" charset="-122"/>
                        </a:rPr>
                        <a:t>31</a:t>
                      </a:r>
                      <a:r>
                        <a:rPr lang="zh-CN" sz="2000" kern="100" dirty="0">
                          <a:effectLst/>
                          <a:latin typeface="微软雅黑" panose="00000500000000000000" pitchFamily="34" charset="-122"/>
                          <a:ea typeface="微软雅黑" panose="00000500000000000000" pitchFamily="34" charset="-122"/>
                        </a:rPr>
                        <a:t>。</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1070240">
                <a:tc>
                  <a:txBody>
                    <a:bodyPr/>
                    <a:lstStyle/>
                    <a:p>
                      <a:pPr algn="ctr">
                        <a:lnSpc>
                          <a:spcPts val="1800"/>
                        </a:lnSpc>
                        <a:spcBef>
                          <a:spcPts val="600"/>
                        </a:spcBef>
                        <a:spcAft>
                          <a:spcPts val="600"/>
                        </a:spcAft>
                      </a:pPr>
                      <a:r>
                        <a:rPr lang="en-US" sz="2000" kern="100">
                          <a:effectLst/>
                          <a:latin typeface="微软雅黑" panose="00000500000000000000" pitchFamily="34" charset="-122"/>
                          <a:ea typeface="微软雅黑" panose="00000500000000000000" pitchFamily="34" charset="-122"/>
                        </a:rPr>
                        <a:t>equ</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lnSpc>
                          <a:spcPts val="1800"/>
                        </a:lnSpc>
                        <a:spcBef>
                          <a:spcPts val="600"/>
                        </a:spcBef>
                        <a:spcAft>
                          <a:spcPts val="600"/>
                        </a:spcAft>
                      </a:pPr>
                      <a:r>
                        <a:rPr lang="zh-CN" sz="2000" kern="100">
                          <a:effectLst/>
                          <a:latin typeface="微软雅黑" panose="00000500000000000000" pitchFamily="34" charset="-122"/>
                          <a:ea typeface="微软雅黑" panose="00000500000000000000" pitchFamily="34" charset="-122"/>
                        </a:rPr>
                        <a:t>输入</a:t>
                      </a:r>
                      <a:endParaRPr lang="zh-CN" sz="20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lnSpc>
                          <a:spcPts val="1800"/>
                        </a:lnSpc>
                        <a:spcBef>
                          <a:spcPts val="600"/>
                        </a:spcBef>
                        <a:spcAft>
                          <a:spcPts val="600"/>
                        </a:spcAft>
                      </a:pPr>
                      <a:r>
                        <a:rPr lang="zh-CN" sz="2000" b="1" kern="100" dirty="0">
                          <a:solidFill>
                            <a:srgbClr val="00B050"/>
                          </a:solidFill>
                          <a:effectLst/>
                          <a:latin typeface="微软雅黑" panose="00000500000000000000" pitchFamily="34" charset="-122"/>
                          <a:ea typeface="微软雅黑" panose="00000500000000000000" pitchFamily="34" charset="-122"/>
                        </a:rPr>
                        <a:t>相等使能信号：</a:t>
                      </a:r>
                      <a:endParaRPr lang="en-US" altLang="zh-CN" sz="2000" b="1" kern="100" dirty="0">
                        <a:solidFill>
                          <a:srgbClr val="00B050"/>
                        </a:solidFill>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0</a:t>
                      </a:r>
                      <a:r>
                        <a:rPr lang="zh-CN" sz="2000" kern="100" dirty="0">
                          <a:effectLst/>
                          <a:latin typeface="微软雅黑" panose="00000500000000000000" pitchFamily="34" charset="-122"/>
                          <a:ea typeface="微软雅黑" panose="00000500000000000000" pitchFamily="34" charset="-122"/>
                        </a:rPr>
                        <a:t>表示分支指令的两个源操作数不相等；</a:t>
                      </a:r>
                      <a:endParaRPr lang="en-US" altLang="zh-CN" sz="2000" kern="100" dirty="0">
                        <a:effectLst/>
                        <a:latin typeface="微软雅黑" panose="00000500000000000000" pitchFamily="34" charset="-122"/>
                        <a:ea typeface="微软雅黑" panose="00000500000000000000" pitchFamily="34" charset="-122"/>
                      </a:endParaRPr>
                    </a:p>
                    <a:p>
                      <a:pPr algn="just">
                        <a:lnSpc>
                          <a:spcPts val="1800"/>
                        </a:lnSpc>
                        <a:spcBef>
                          <a:spcPts val="600"/>
                        </a:spcBef>
                        <a:spcAft>
                          <a:spcPts val="600"/>
                        </a:spcAft>
                      </a:pPr>
                      <a:r>
                        <a:rPr lang="en-US" sz="2000" kern="100" dirty="0">
                          <a:effectLst/>
                          <a:latin typeface="微软雅黑" panose="00000500000000000000" pitchFamily="34" charset="-122"/>
                          <a:ea typeface="微软雅黑" panose="00000500000000000000" pitchFamily="34" charset="-122"/>
                        </a:rPr>
                        <a:t>1</a:t>
                      </a:r>
                      <a:r>
                        <a:rPr lang="zh-CN" sz="2000" kern="100" dirty="0">
                          <a:effectLst/>
                          <a:latin typeface="微软雅黑" panose="00000500000000000000" pitchFamily="34" charset="-122"/>
                          <a:ea typeface="微软雅黑" panose="00000500000000000000" pitchFamily="34" charset="-122"/>
                        </a:rPr>
                        <a:t>表示分支指令的两个源操作数相等。</a:t>
                      </a:r>
                      <a:endParaRPr lang="zh-CN" sz="20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b="1" dirty="0">
                <a:solidFill>
                  <a:srgbClr val="0066FF"/>
                </a:solidFill>
                <a:latin typeface="微软雅黑" panose="00000500000000000000" pitchFamily="34" charset="-122"/>
                <a:ea typeface="微软雅黑" panose="00000500000000000000" pitchFamily="34" charset="-122"/>
                <a:cs typeface="+mn-cs"/>
              </a:rPr>
              <a:t>DCU</a:t>
            </a:r>
            <a:r>
              <a:rPr lang="zh-CN" altLang="en-US" sz="2800" b="1" dirty="0">
                <a:solidFill>
                  <a:srgbClr val="0066FF"/>
                </a:solidFill>
                <a:latin typeface="微软雅黑" panose="00000500000000000000" pitchFamily="34" charset="-122"/>
                <a:ea typeface="微软雅黑" panose="00000500000000000000" pitchFamily="34" charset="-122"/>
                <a:cs typeface="+mn-cs"/>
              </a:rPr>
              <a:t>产生的控制信号的真值表</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graphicFrame>
        <p:nvGraphicFramePr>
          <p:cNvPr id="236" name="表格 235"/>
          <p:cNvGraphicFramePr>
            <a:graphicFrameLocks noGrp="1"/>
          </p:cNvGraphicFramePr>
          <p:nvPr/>
        </p:nvGraphicFramePr>
        <p:xfrm>
          <a:off x="273685" y="1691629"/>
          <a:ext cx="11625392" cy="4772326"/>
        </p:xfrm>
        <a:graphic>
          <a:graphicData uri="http://schemas.openxmlformats.org/drawingml/2006/table">
            <a:tbl>
              <a:tblPr firstRow="1" firstCol="1" bandRow="1">
                <a:tableStyleId>{5C22544A-7EE6-4342-B048-85BDC9FD1C3A}</a:tableStyleId>
              </a:tblPr>
              <a:tblGrid>
                <a:gridCol w="811227"/>
                <a:gridCol w="632903"/>
                <a:gridCol w="620479"/>
                <a:gridCol w="528394"/>
                <a:gridCol w="624133"/>
                <a:gridCol w="784247"/>
                <a:gridCol w="1154598"/>
                <a:gridCol w="1087399"/>
                <a:gridCol w="708642"/>
                <a:gridCol w="769731"/>
                <a:gridCol w="670427"/>
                <a:gridCol w="562012"/>
                <a:gridCol w="562012"/>
                <a:gridCol w="526202"/>
                <a:gridCol w="791493"/>
                <a:gridCol w="791493"/>
              </a:tblGrid>
              <a:tr h="183551">
                <a:tc rowSpan="2">
                  <a:txBody>
                    <a:bodyPr/>
                    <a:lstStyle/>
                    <a:p>
                      <a:pPr algn="ctr">
                        <a:spcAft>
                          <a:spcPts val="0"/>
                        </a:spcAft>
                      </a:pPr>
                      <a:r>
                        <a:rPr lang="zh-CN" sz="1200" kern="100" dirty="0">
                          <a:effectLst/>
                          <a:latin typeface="微软雅黑" panose="00000500000000000000" pitchFamily="34" charset="-122"/>
                          <a:ea typeface="微软雅黑" panose="00000500000000000000" pitchFamily="34" charset="-122"/>
                        </a:rPr>
                        <a:t>指令</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err="1">
                          <a:solidFill>
                            <a:srgbClr val="FF0000"/>
                          </a:solidFill>
                          <a:effectLst/>
                          <a:latin typeface="微软雅黑" panose="00000500000000000000" pitchFamily="34" charset="-122"/>
                          <a:ea typeface="微软雅黑" panose="00000500000000000000" pitchFamily="34" charset="-122"/>
                        </a:rPr>
                        <a:t>equ</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gridSpan="14">
                  <a:txBody>
                    <a:bodyPr/>
                    <a:lstStyle/>
                    <a:p>
                      <a:pPr algn="ctr">
                        <a:spcAft>
                          <a:spcPts val="0"/>
                        </a:spcAft>
                      </a:pPr>
                      <a:r>
                        <a:rPr lang="zh-CN" sz="1200" kern="100" dirty="0">
                          <a:effectLst/>
                        </a:rPr>
                        <a:t>控制信号</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2760" marR="62760" marT="0" marB="0" anchor="ctr"/>
                </a:tc>
                <a:tc hMerge="1">
                  <a:tcPr/>
                </a:tc>
                <a:tc hMerge="1">
                  <a:tcPr/>
                </a:tc>
                <a:tc hMerge="1">
                  <a:tcPr/>
                </a:tc>
                <a:tc hMerge="1">
                  <a:tcPr/>
                </a:tc>
                <a:tc hMerge="1">
                  <a:tcPr/>
                </a:tc>
                <a:tc hMerge="1">
                  <a:tcPr/>
                </a:tc>
                <a:tc hMerge="1">
                  <a:tcPr/>
                </a:tc>
                <a:tc hMerge="1">
                  <a:tcPr/>
                </a:tc>
                <a:tc hMerge="1">
                  <a:tcPr/>
                </a:tc>
                <a:tc hMerge="1">
                  <a:tcPr/>
                </a:tc>
                <a:tc hMerge="1">
                  <a:tcPr/>
                </a:tc>
                <a:tc hMerge="1">
                  <a:tcPr/>
                </a:tc>
                <a:tc hMerge="1">
                  <a:tcPr/>
                </a:tc>
              </a:tr>
              <a:tr h="367102">
                <a:tc vMerge="1">
                  <a:tcPr/>
                </a:tc>
                <a:tc vMerge="1">
                  <a:tcP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rreg1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rreg2</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wreg</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whilo</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aluop</a:t>
                      </a:r>
                      <a:r>
                        <a:rPr lang="en-US" sz="1200" kern="100" dirty="0">
                          <a:effectLst/>
                          <a:latin typeface="微软雅黑" panose="00000500000000000000" pitchFamily="34" charset="-122"/>
                          <a:ea typeface="微软雅黑" panose="00000500000000000000" pitchFamily="34" charset="-122"/>
                        </a:rPr>
                        <a:t>[7:0]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alutype</a:t>
                      </a:r>
                      <a:r>
                        <a:rPr lang="en-US" sz="1200" kern="100" dirty="0">
                          <a:effectLst/>
                          <a:latin typeface="微软雅黑" panose="00000500000000000000" pitchFamily="34" charset="-122"/>
                          <a:ea typeface="微软雅黑" panose="00000500000000000000" pitchFamily="34" charset="-122"/>
                        </a:rPr>
                        <a:t>[2:0]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shift</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immsel</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rtsel</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sext</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upper</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err="1">
                          <a:effectLst/>
                          <a:latin typeface="微软雅黑" panose="00000500000000000000" pitchFamily="34" charset="-122"/>
                          <a:ea typeface="微软雅黑" panose="00000500000000000000" pitchFamily="34" charset="-122"/>
                        </a:rPr>
                        <a:t>mreg</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b="1" kern="100" dirty="0" err="1">
                          <a:solidFill>
                            <a:srgbClr val="FF0000"/>
                          </a:solidFill>
                          <a:effectLst/>
                          <a:latin typeface="微软雅黑" panose="00000500000000000000" pitchFamily="34" charset="-122"/>
                          <a:ea typeface="微软雅黑" panose="00000500000000000000" pitchFamily="34" charset="-122"/>
                        </a:rPr>
                        <a:t>jal</a:t>
                      </a:r>
                      <a:endParaRPr lang="zh-CN" sz="1200" b="1"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b="1" kern="100" dirty="0" err="1">
                          <a:solidFill>
                            <a:srgbClr val="FF0000"/>
                          </a:solidFill>
                          <a:effectLst/>
                          <a:latin typeface="微软雅黑" panose="00000500000000000000" pitchFamily="34" charset="-122"/>
                          <a:ea typeface="微软雅黑" panose="00000500000000000000" pitchFamily="34" charset="-122"/>
                        </a:rPr>
                        <a:t>jtsel</a:t>
                      </a:r>
                      <a:r>
                        <a:rPr lang="en-US" sz="1200" b="1" kern="100" dirty="0">
                          <a:solidFill>
                            <a:srgbClr val="FF0000"/>
                          </a:solidFill>
                          <a:effectLst/>
                          <a:latin typeface="微软雅黑" panose="00000500000000000000" pitchFamily="34" charset="-122"/>
                          <a:ea typeface="微软雅黑" panose="00000500000000000000" pitchFamily="34" charset="-122"/>
                        </a:rPr>
                        <a:t>[1:0]</a:t>
                      </a:r>
                      <a:endParaRPr lang="zh-CN" sz="1200" b="1"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ADD</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0001 1000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SUBU</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0001 1011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SLT</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0010 0110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001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AND</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0001 1100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010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MULT</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0001 0100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XXX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MFHI</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0000 1100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011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MFLO</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0000 1101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011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SLL</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0001 0001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ADDIU</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0001 1001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SLTIU</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0010 0111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ORI</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0001 1101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010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LUI</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0000 0101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010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LB</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1001 0000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LW</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1001 0010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0</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1</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SB</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1001 1000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SW</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1001 1010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001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X</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1</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a:effectLst/>
                          <a:latin typeface="微软雅黑" panose="00000500000000000000" pitchFamily="34" charset="-122"/>
                          <a:ea typeface="微软雅黑" panose="00000500000000000000" pitchFamily="34" charset="-122"/>
                        </a:rPr>
                        <a:t>0</a:t>
                      </a:r>
                      <a:endParaRPr lang="zh-CN" sz="12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effectLst/>
                          <a:latin typeface="微软雅黑" panose="00000500000000000000" pitchFamily="34" charset="-122"/>
                          <a:ea typeface="微软雅黑" panose="00000500000000000000" pitchFamily="34" charset="-122"/>
                        </a:rPr>
                        <a:t>X</a:t>
                      </a:r>
                      <a:endParaRPr lang="zh-CN" sz="12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J</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0010 1100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JAL</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0010 1110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JR</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X</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0010 1101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101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alt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BEQ</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0</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0011 0000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101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BEQ</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1</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vMerge="1">
                  <a:tcPr/>
                </a:tc>
                <a:tc vMerge="1">
                  <a:tcPr/>
                </a:tc>
                <a:tc vMerge="1">
                  <a:tcPr/>
                </a:tc>
                <a:tc vMerge="1">
                  <a:tcPr/>
                </a:tc>
                <a:tc vMerge="1">
                  <a:tcPr/>
                </a:tc>
                <a:tc vMerge="1">
                  <a:tcPr/>
                </a:tc>
                <a:tc vMerge="1">
                  <a:tcPr/>
                </a:tc>
                <a:tc vMerge="1">
                  <a:tcPr/>
                </a:tc>
                <a:tc vMerge="1">
                  <a:tcPr/>
                </a:tc>
                <a:tc vMerge="1">
                  <a:tcPr/>
                </a:tc>
                <a:tc vMerge="1">
                  <a:tcPr/>
                </a:tc>
                <a:tc vMerge="1">
                  <a:tcPr/>
                </a:tc>
                <a:tc vMerge="1">
                  <a:tcP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BNE</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0</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0011 0001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101</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0</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a:solidFill>
                            <a:srgbClr val="00B050"/>
                          </a:solidFill>
                          <a:effectLst/>
                          <a:latin typeface="微软雅黑" panose="00000500000000000000" pitchFamily="34" charset="-122"/>
                          <a:ea typeface="微软雅黑" panose="00000500000000000000" pitchFamily="34" charset="-122"/>
                        </a:rPr>
                        <a:t>X</a:t>
                      </a:r>
                      <a:endParaRPr lang="zh-CN" sz="1200" kern="10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rowSpan="2">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X</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11</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r h="183551">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BNE</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a:txBody>
                    <a:bodyPr/>
                    <a:lstStyle/>
                    <a:p>
                      <a:pPr algn="ctr">
                        <a:spcAft>
                          <a:spcPts val="0"/>
                        </a:spcAft>
                      </a:pPr>
                      <a:r>
                        <a:rPr lang="en-US" sz="1200" kern="100" dirty="0">
                          <a:solidFill>
                            <a:srgbClr val="FF0000"/>
                          </a:solidFill>
                          <a:effectLst/>
                          <a:latin typeface="微软雅黑" panose="00000500000000000000" pitchFamily="34" charset="-122"/>
                          <a:ea typeface="微软雅黑" panose="00000500000000000000" pitchFamily="34" charset="-122"/>
                        </a:rPr>
                        <a:t>1</a:t>
                      </a:r>
                      <a:endParaRPr lang="zh-CN" sz="1200" kern="100" dirty="0">
                        <a:solidFill>
                          <a:srgbClr val="FF000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c vMerge="1">
                  <a:tcPr/>
                </a:tc>
                <a:tc vMerge="1">
                  <a:tcPr/>
                </a:tc>
                <a:tc vMerge="1">
                  <a:tcPr/>
                </a:tc>
                <a:tc vMerge="1">
                  <a:tcPr/>
                </a:tc>
                <a:tc vMerge="1">
                  <a:tcPr/>
                </a:tc>
                <a:tc vMerge="1">
                  <a:tcPr/>
                </a:tc>
                <a:tc vMerge="1">
                  <a:tcPr/>
                </a:tc>
                <a:tc vMerge="1">
                  <a:tcPr/>
                </a:tc>
                <a:tc vMerge="1">
                  <a:tcPr/>
                </a:tc>
                <a:tc vMerge="1">
                  <a:tcPr/>
                </a:tc>
                <a:tc vMerge="1">
                  <a:tcPr/>
                </a:tc>
                <a:tc vMerge="1">
                  <a:tcPr/>
                </a:tc>
                <a:tc vMerge="1">
                  <a:tcPr/>
                </a:tc>
                <a:tc>
                  <a:txBody>
                    <a:bodyPr/>
                    <a:lstStyle/>
                    <a:p>
                      <a:pPr algn="ctr">
                        <a:spcAft>
                          <a:spcPts val="0"/>
                        </a:spcAft>
                      </a:pPr>
                      <a:r>
                        <a:rPr lang="en-US" sz="1200" kern="100" dirty="0">
                          <a:solidFill>
                            <a:srgbClr val="00B050"/>
                          </a:solidFill>
                          <a:effectLst/>
                          <a:latin typeface="微软雅黑" panose="00000500000000000000" pitchFamily="34" charset="-122"/>
                          <a:ea typeface="微软雅黑" panose="00000500000000000000" pitchFamily="34" charset="-122"/>
                        </a:rPr>
                        <a:t>00</a:t>
                      </a:r>
                      <a:endParaRPr lang="zh-CN" sz="1200" kern="100" dirty="0">
                        <a:solidFill>
                          <a:srgbClr val="00B050"/>
                        </a:solidFill>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2760" marR="62760" marT="0" marB="0" anchor="ctr"/>
                </a:tc>
              </a:tr>
            </a:tbl>
          </a:graphicData>
        </a:graphic>
      </p:graphicFrame>
      <p:sp>
        <p:nvSpPr>
          <p:cNvPr id="237" name="矩形 236"/>
          <p:cNvSpPr/>
          <p:nvPr/>
        </p:nvSpPr>
        <p:spPr>
          <a:xfrm>
            <a:off x="1886309" y="5184552"/>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8" name="矩形 237"/>
          <p:cNvSpPr/>
          <p:nvPr/>
        </p:nvSpPr>
        <p:spPr>
          <a:xfrm>
            <a:off x="2462606" y="5191615"/>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矩形 238"/>
          <p:cNvSpPr/>
          <p:nvPr/>
        </p:nvSpPr>
        <p:spPr>
          <a:xfrm>
            <a:off x="3014682" y="5186568"/>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p:cNvSpPr/>
          <p:nvPr/>
        </p:nvSpPr>
        <p:spPr>
          <a:xfrm>
            <a:off x="3730257" y="5187574"/>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4391332" y="5170414"/>
            <a:ext cx="1774479" cy="172887"/>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2" name="矩形 241"/>
          <p:cNvSpPr/>
          <p:nvPr/>
        </p:nvSpPr>
        <p:spPr>
          <a:xfrm>
            <a:off x="6673125" y="5191614"/>
            <a:ext cx="4076798" cy="172887"/>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矩形 242"/>
          <p:cNvSpPr/>
          <p:nvPr/>
        </p:nvSpPr>
        <p:spPr>
          <a:xfrm>
            <a:off x="11316612" y="5203002"/>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4" name="矩形 243"/>
          <p:cNvSpPr/>
          <p:nvPr/>
        </p:nvSpPr>
        <p:spPr>
          <a:xfrm>
            <a:off x="1878853" y="5378496"/>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矩形 244"/>
          <p:cNvSpPr/>
          <p:nvPr/>
        </p:nvSpPr>
        <p:spPr>
          <a:xfrm>
            <a:off x="2461205" y="5373446"/>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矩形 245"/>
          <p:cNvSpPr/>
          <p:nvPr/>
        </p:nvSpPr>
        <p:spPr>
          <a:xfrm>
            <a:off x="3036488" y="5367393"/>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矩形 246"/>
          <p:cNvSpPr/>
          <p:nvPr/>
        </p:nvSpPr>
        <p:spPr>
          <a:xfrm>
            <a:off x="3720774" y="5385559"/>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8" name="矩形 247"/>
          <p:cNvSpPr/>
          <p:nvPr/>
        </p:nvSpPr>
        <p:spPr>
          <a:xfrm>
            <a:off x="4441856" y="5379502"/>
            <a:ext cx="1696687" cy="158749"/>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矩形 248"/>
          <p:cNvSpPr/>
          <p:nvPr/>
        </p:nvSpPr>
        <p:spPr>
          <a:xfrm>
            <a:off x="6610577" y="5367390"/>
            <a:ext cx="3001468" cy="172886"/>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0" name="矩形 249"/>
          <p:cNvSpPr/>
          <p:nvPr/>
        </p:nvSpPr>
        <p:spPr>
          <a:xfrm>
            <a:off x="9845602" y="5373446"/>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矩形 250"/>
          <p:cNvSpPr/>
          <p:nvPr/>
        </p:nvSpPr>
        <p:spPr>
          <a:xfrm>
            <a:off x="10519795" y="5383223"/>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矩形 251"/>
          <p:cNvSpPr/>
          <p:nvPr/>
        </p:nvSpPr>
        <p:spPr>
          <a:xfrm>
            <a:off x="11316612" y="5385557"/>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矩形 252"/>
          <p:cNvSpPr/>
          <p:nvPr/>
        </p:nvSpPr>
        <p:spPr>
          <a:xfrm>
            <a:off x="1899427" y="5548901"/>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4" name="矩形 253"/>
          <p:cNvSpPr/>
          <p:nvPr/>
        </p:nvSpPr>
        <p:spPr>
          <a:xfrm>
            <a:off x="2475724" y="5555964"/>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矩形 254"/>
          <p:cNvSpPr/>
          <p:nvPr/>
        </p:nvSpPr>
        <p:spPr>
          <a:xfrm>
            <a:off x="3027802" y="5550919"/>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矩形 255"/>
          <p:cNvSpPr/>
          <p:nvPr/>
        </p:nvSpPr>
        <p:spPr>
          <a:xfrm>
            <a:off x="3743377" y="5551925"/>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矩形 256"/>
          <p:cNvSpPr/>
          <p:nvPr/>
        </p:nvSpPr>
        <p:spPr>
          <a:xfrm>
            <a:off x="4404451" y="5552930"/>
            <a:ext cx="1774479" cy="172887"/>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8" name="矩形 257"/>
          <p:cNvSpPr/>
          <p:nvPr/>
        </p:nvSpPr>
        <p:spPr>
          <a:xfrm>
            <a:off x="6762843" y="5549908"/>
            <a:ext cx="4104000" cy="172887"/>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矩形 258"/>
          <p:cNvSpPr/>
          <p:nvPr/>
        </p:nvSpPr>
        <p:spPr>
          <a:xfrm>
            <a:off x="11353954" y="5555003"/>
            <a:ext cx="254000" cy="15875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0" name="矩形 259"/>
          <p:cNvSpPr/>
          <p:nvPr/>
        </p:nvSpPr>
        <p:spPr>
          <a:xfrm>
            <a:off x="1910138" y="5833681"/>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矩形 260"/>
          <p:cNvSpPr/>
          <p:nvPr/>
        </p:nvSpPr>
        <p:spPr>
          <a:xfrm>
            <a:off x="2492490" y="5828631"/>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矩形 261"/>
          <p:cNvSpPr/>
          <p:nvPr/>
        </p:nvSpPr>
        <p:spPr>
          <a:xfrm>
            <a:off x="3043552" y="5828631"/>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矩形 262"/>
          <p:cNvSpPr/>
          <p:nvPr/>
        </p:nvSpPr>
        <p:spPr>
          <a:xfrm>
            <a:off x="3727838" y="5846797"/>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4" name="矩形 263"/>
          <p:cNvSpPr/>
          <p:nvPr/>
        </p:nvSpPr>
        <p:spPr>
          <a:xfrm>
            <a:off x="4442864" y="5840740"/>
            <a:ext cx="1696687" cy="158749"/>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矩形 264"/>
          <p:cNvSpPr/>
          <p:nvPr/>
        </p:nvSpPr>
        <p:spPr>
          <a:xfrm>
            <a:off x="6683988" y="5835696"/>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6" name="矩形 265"/>
          <p:cNvSpPr/>
          <p:nvPr/>
        </p:nvSpPr>
        <p:spPr>
          <a:xfrm>
            <a:off x="7415774" y="5841987"/>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矩形 266"/>
          <p:cNvSpPr/>
          <p:nvPr/>
        </p:nvSpPr>
        <p:spPr>
          <a:xfrm>
            <a:off x="8136904" y="5835696"/>
            <a:ext cx="2625015" cy="176916"/>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8" name="矩形 267"/>
          <p:cNvSpPr/>
          <p:nvPr/>
        </p:nvSpPr>
        <p:spPr>
          <a:xfrm>
            <a:off x="11335924" y="5760132"/>
            <a:ext cx="254000" cy="14400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矩形 268"/>
          <p:cNvSpPr/>
          <p:nvPr/>
        </p:nvSpPr>
        <p:spPr>
          <a:xfrm>
            <a:off x="11342851" y="5925408"/>
            <a:ext cx="254000" cy="14400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0" name="矩形 269"/>
          <p:cNvSpPr/>
          <p:nvPr/>
        </p:nvSpPr>
        <p:spPr>
          <a:xfrm>
            <a:off x="1868756" y="6198029"/>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矩形 270"/>
          <p:cNvSpPr/>
          <p:nvPr/>
        </p:nvSpPr>
        <p:spPr>
          <a:xfrm>
            <a:off x="2451108" y="6192979"/>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2" name="矩形 271"/>
          <p:cNvSpPr/>
          <p:nvPr/>
        </p:nvSpPr>
        <p:spPr>
          <a:xfrm>
            <a:off x="3002170" y="6192979"/>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矩形 272"/>
          <p:cNvSpPr/>
          <p:nvPr/>
        </p:nvSpPr>
        <p:spPr>
          <a:xfrm>
            <a:off x="3686456" y="6211145"/>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4" name="矩形 273"/>
          <p:cNvSpPr/>
          <p:nvPr/>
        </p:nvSpPr>
        <p:spPr>
          <a:xfrm>
            <a:off x="4431288" y="6205088"/>
            <a:ext cx="1696687" cy="158749"/>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矩形 274"/>
          <p:cNvSpPr/>
          <p:nvPr/>
        </p:nvSpPr>
        <p:spPr>
          <a:xfrm>
            <a:off x="6690106" y="6200044"/>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6" name="矩形 275"/>
          <p:cNvSpPr/>
          <p:nvPr/>
        </p:nvSpPr>
        <p:spPr>
          <a:xfrm>
            <a:off x="7427948" y="6206335"/>
            <a:ext cx="254000" cy="15875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矩形 276"/>
          <p:cNvSpPr/>
          <p:nvPr/>
        </p:nvSpPr>
        <p:spPr>
          <a:xfrm>
            <a:off x="8131147" y="6200044"/>
            <a:ext cx="2625015" cy="176916"/>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8" name="矩形 277"/>
          <p:cNvSpPr/>
          <p:nvPr/>
        </p:nvSpPr>
        <p:spPr>
          <a:xfrm>
            <a:off x="11367209" y="6124482"/>
            <a:ext cx="254000" cy="144000"/>
          </a:xfrm>
          <a:prstGeom prst="rect">
            <a:avLst/>
          </a:prstGeom>
          <a:solidFill>
            <a:srgbClr val="D2D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矩形 278"/>
          <p:cNvSpPr/>
          <p:nvPr/>
        </p:nvSpPr>
        <p:spPr>
          <a:xfrm>
            <a:off x="11374136" y="6289758"/>
            <a:ext cx="254000" cy="144000"/>
          </a:xfrm>
          <a:prstGeom prst="rect">
            <a:avLst/>
          </a:prstGeom>
          <a:solidFill>
            <a:srgbClr val="EAEF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7"/>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38"/>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0" nodeType="clickEffect">
                                  <p:stCondLst>
                                    <p:cond delay="0"/>
                                  </p:stCondLst>
                                  <p:childTnLst>
                                    <p:set>
                                      <p:cBhvr>
                                        <p:cTn id="12" dur="1" fill="hold">
                                          <p:stCondLst>
                                            <p:cond delay="0"/>
                                          </p:stCondLst>
                                        </p:cTn>
                                        <p:tgtEl>
                                          <p:spTgt spid="23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2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24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24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2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44"/>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245"/>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0" nodeType="clickEffect">
                                  <p:stCondLst>
                                    <p:cond delay="0"/>
                                  </p:stCondLst>
                                  <p:childTnLst>
                                    <p:set>
                                      <p:cBhvr>
                                        <p:cTn id="36" dur="1" fill="hold">
                                          <p:stCondLst>
                                            <p:cond delay="0"/>
                                          </p:stCondLst>
                                        </p:cTn>
                                        <p:tgtEl>
                                          <p:spTgt spid="246"/>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0" nodeType="clickEffect">
                                  <p:stCondLst>
                                    <p:cond delay="0"/>
                                  </p:stCondLst>
                                  <p:childTnLst>
                                    <p:set>
                                      <p:cBhvr>
                                        <p:cTn id="40" dur="1" fill="hold">
                                          <p:stCondLst>
                                            <p:cond delay="0"/>
                                          </p:stCondLst>
                                        </p:cTn>
                                        <p:tgtEl>
                                          <p:spTgt spid="2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0" nodeType="clickEffect">
                                  <p:stCondLst>
                                    <p:cond delay="0"/>
                                  </p:stCondLst>
                                  <p:childTnLst>
                                    <p:set>
                                      <p:cBhvr>
                                        <p:cTn id="44" dur="1" fill="hold">
                                          <p:stCondLst>
                                            <p:cond delay="0"/>
                                          </p:stCondLst>
                                        </p:cTn>
                                        <p:tgtEl>
                                          <p:spTgt spid="248"/>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0" nodeType="clickEffect">
                                  <p:stCondLst>
                                    <p:cond delay="0"/>
                                  </p:stCondLst>
                                  <p:childTnLst>
                                    <p:set>
                                      <p:cBhvr>
                                        <p:cTn id="48" dur="1" fill="hold">
                                          <p:stCondLst>
                                            <p:cond delay="0"/>
                                          </p:stCondLst>
                                        </p:cTn>
                                        <p:tgtEl>
                                          <p:spTgt spid="24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0" nodeType="clickEffect">
                                  <p:stCondLst>
                                    <p:cond delay="0"/>
                                  </p:stCondLst>
                                  <p:childTnLst>
                                    <p:set>
                                      <p:cBhvr>
                                        <p:cTn id="52" dur="1" fill="hold">
                                          <p:stCondLst>
                                            <p:cond delay="0"/>
                                          </p:stCondLst>
                                        </p:cTn>
                                        <p:tgtEl>
                                          <p:spTgt spid="250"/>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0" nodeType="clickEffect">
                                  <p:stCondLst>
                                    <p:cond delay="0"/>
                                  </p:stCondLst>
                                  <p:childTnLst>
                                    <p:set>
                                      <p:cBhvr>
                                        <p:cTn id="56" dur="1" fill="hold">
                                          <p:stCondLst>
                                            <p:cond delay="0"/>
                                          </p:stCondLst>
                                        </p:cTn>
                                        <p:tgtEl>
                                          <p:spTgt spid="251"/>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0" nodeType="clickEffect">
                                  <p:stCondLst>
                                    <p:cond delay="0"/>
                                  </p:stCondLst>
                                  <p:childTnLst>
                                    <p:set>
                                      <p:cBhvr>
                                        <p:cTn id="60" dur="1" fill="hold">
                                          <p:stCondLst>
                                            <p:cond delay="0"/>
                                          </p:stCondLst>
                                        </p:cTn>
                                        <p:tgtEl>
                                          <p:spTgt spid="252"/>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0" nodeType="clickEffect">
                                  <p:stCondLst>
                                    <p:cond delay="0"/>
                                  </p:stCondLst>
                                  <p:childTnLst>
                                    <p:set>
                                      <p:cBhvr>
                                        <p:cTn id="64" dur="1" fill="hold">
                                          <p:stCondLst>
                                            <p:cond delay="0"/>
                                          </p:stCondLst>
                                        </p:cTn>
                                        <p:tgtEl>
                                          <p:spTgt spid="253"/>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0" nodeType="clickEffect">
                                  <p:stCondLst>
                                    <p:cond delay="0"/>
                                  </p:stCondLst>
                                  <p:childTnLst>
                                    <p:set>
                                      <p:cBhvr>
                                        <p:cTn id="68" dur="1" fill="hold">
                                          <p:stCondLst>
                                            <p:cond delay="0"/>
                                          </p:stCondLst>
                                        </p:cTn>
                                        <p:tgtEl>
                                          <p:spTgt spid="25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0" nodeType="clickEffect">
                                  <p:stCondLst>
                                    <p:cond delay="0"/>
                                  </p:stCondLst>
                                  <p:childTnLst>
                                    <p:set>
                                      <p:cBhvr>
                                        <p:cTn id="72" dur="1" fill="hold">
                                          <p:stCondLst>
                                            <p:cond delay="0"/>
                                          </p:stCondLst>
                                        </p:cTn>
                                        <p:tgtEl>
                                          <p:spTgt spid="25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0" nodeType="clickEffect">
                                  <p:stCondLst>
                                    <p:cond delay="0"/>
                                  </p:stCondLst>
                                  <p:childTnLst>
                                    <p:set>
                                      <p:cBhvr>
                                        <p:cTn id="76" dur="1" fill="hold">
                                          <p:stCondLst>
                                            <p:cond delay="0"/>
                                          </p:stCondLst>
                                        </p:cTn>
                                        <p:tgtEl>
                                          <p:spTgt spid="25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0" nodeType="clickEffect">
                                  <p:stCondLst>
                                    <p:cond delay="0"/>
                                  </p:stCondLst>
                                  <p:childTnLst>
                                    <p:set>
                                      <p:cBhvr>
                                        <p:cTn id="80" dur="1" fill="hold">
                                          <p:stCondLst>
                                            <p:cond delay="0"/>
                                          </p:stCondLst>
                                        </p:cTn>
                                        <p:tgtEl>
                                          <p:spTgt spid="257"/>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0" nodeType="clickEffect">
                                  <p:stCondLst>
                                    <p:cond delay="0"/>
                                  </p:stCondLst>
                                  <p:childTnLst>
                                    <p:set>
                                      <p:cBhvr>
                                        <p:cTn id="84" dur="1" fill="hold">
                                          <p:stCondLst>
                                            <p:cond delay="0"/>
                                          </p:stCondLst>
                                        </p:cTn>
                                        <p:tgtEl>
                                          <p:spTgt spid="258"/>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0" nodeType="clickEffect">
                                  <p:stCondLst>
                                    <p:cond delay="0"/>
                                  </p:stCondLst>
                                  <p:childTnLst>
                                    <p:set>
                                      <p:cBhvr>
                                        <p:cTn id="88" dur="1" fill="hold">
                                          <p:stCondLst>
                                            <p:cond delay="0"/>
                                          </p:stCondLst>
                                        </p:cTn>
                                        <p:tgtEl>
                                          <p:spTgt spid="259"/>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0" nodeType="clickEffect">
                                  <p:stCondLst>
                                    <p:cond delay="0"/>
                                  </p:stCondLst>
                                  <p:childTnLst>
                                    <p:set>
                                      <p:cBhvr>
                                        <p:cTn id="92" dur="1" fill="hold">
                                          <p:stCondLst>
                                            <p:cond delay="0"/>
                                          </p:stCondLst>
                                        </p:cTn>
                                        <p:tgtEl>
                                          <p:spTgt spid="260"/>
                                        </p:tgtEl>
                                        <p:attrNameLst>
                                          <p:attrName>style.visibility</p:attrName>
                                        </p:attrNameLst>
                                      </p:cBhvr>
                                      <p:to>
                                        <p:strVal val="hidden"/>
                                      </p:to>
                                    </p:set>
                                  </p:childTnLst>
                                </p:cTn>
                              </p:par>
                              <p:par>
                                <p:cTn id="93" presetID="1" presetClass="exit" presetSubtype="0" fill="hold" grpId="0" nodeType="withEffect">
                                  <p:stCondLst>
                                    <p:cond delay="0"/>
                                  </p:stCondLst>
                                  <p:childTnLst>
                                    <p:set>
                                      <p:cBhvr>
                                        <p:cTn id="94" dur="1" fill="hold">
                                          <p:stCondLst>
                                            <p:cond delay="0"/>
                                          </p:stCondLst>
                                        </p:cTn>
                                        <p:tgtEl>
                                          <p:spTgt spid="261"/>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grpId="0" nodeType="clickEffect">
                                  <p:stCondLst>
                                    <p:cond delay="0"/>
                                  </p:stCondLst>
                                  <p:childTnLst>
                                    <p:set>
                                      <p:cBhvr>
                                        <p:cTn id="98" dur="1" fill="hold">
                                          <p:stCondLst>
                                            <p:cond delay="0"/>
                                          </p:stCondLst>
                                        </p:cTn>
                                        <p:tgtEl>
                                          <p:spTgt spid="262"/>
                                        </p:tgtEl>
                                        <p:attrNameLst>
                                          <p:attrName>style.visibility</p:attrName>
                                        </p:attrNameLst>
                                      </p:cBhvr>
                                      <p:to>
                                        <p:strVal val="hidden"/>
                                      </p:to>
                                    </p:set>
                                  </p:childTnLst>
                                </p:cTn>
                              </p:par>
                              <p:par>
                                <p:cTn id="99" presetID="1" presetClass="exit" presetSubtype="0" fill="hold" grpId="0" nodeType="withEffect">
                                  <p:stCondLst>
                                    <p:cond delay="0"/>
                                  </p:stCondLst>
                                  <p:childTnLst>
                                    <p:set>
                                      <p:cBhvr>
                                        <p:cTn id="100" dur="1" fill="hold">
                                          <p:stCondLst>
                                            <p:cond delay="0"/>
                                          </p:stCondLst>
                                        </p:cTn>
                                        <p:tgtEl>
                                          <p:spTgt spid="26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0" nodeType="clickEffect">
                                  <p:stCondLst>
                                    <p:cond delay="0"/>
                                  </p:stCondLst>
                                  <p:childTnLst>
                                    <p:set>
                                      <p:cBhvr>
                                        <p:cTn id="104" dur="1" fill="hold">
                                          <p:stCondLst>
                                            <p:cond delay="0"/>
                                          </p:stCondLst>
                                        </p:cTn>
                                        <p:tgtEl>
                                          <p:spTgt spid="264"/>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xit" presetSubtype="0" fill="hold" grpId="0" nodeType="clickEffect">
                                  <p:stCondLst>
                                    <p:cond delay="0"/>
                                  </p:stCondLst>
                                  <p:childTnLst>
                                    <p:set>
                                      <p:cBhvr>
                                        <p:cTn id="108" dur="1" fill="hold">
                                          <p:stCondLst>
                                            <p:cond delay="0"/>
                                          </p:stCondLst>
                                        </p:cTn>
                                        <p:tgtEl>
                                          <p:spTgt spid="265"/>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0" nodeType="clickEffect">
                                  <p:stCondLst>
                                    <p:cond delay="0"/>
                                  </p:stCondLst>
                                  <p:childTnLst>
                                    <p:set>
                                      <p:cBhvr>
                                        <p:cTn id="112" dur="1" fill="hold">
                                          <p:stCondLst>
                                            <p:cond delay="0"/>
                                          </p:stCondLst>
                                        </p:cTn>
                                        <p:tgtEl>
                                          <p:spTgt spid="26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grpId="0" nodeType="clickEffect">
                                  <p:stCondLst>
                                    <p:cond delay="0"/>
                                  </p:stCondLst>
                                  <p:childTnLst>
                                    <p:set>
                                      <p:cBhvr>
                                        <p:cTn id="116" dur="1" fill="hold">
                                          <p:stCondLst>
                                            <p:cond delay="0"/>
                                          </p:stCondLst>
                                        </p:cTn>
                                        <p:tgtEl>
                                          <p:spTgt spid="267"/>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xit" presetSubtype="0" fill="hold" grpId="0" nodeType="clickEffect">
                                  <p:stCondLst>
                                    <p:cond delay="0"/>
                                  </p:stCondLst>
                                  <p:childTnLst>
                                    <p:set>
                                      <p:cBhvr>
                                        <p:cTn id="120" dur="1" fill="hold">
                                          <p:stCondLst>
                                            <p:cond delay="0"/>
                                          </p:stCondLst>
                                        </p:cTn>
                                        <p:tgtEl>
                                          <p:spTgt spid="268"/>
                                        </p:tgtEl>
                                        <p:attrNameLst>
                                          <p:attrName>style.visibility</p:attrName>
                                        </p:attrNameLst>
                                      </p:cBhvr>
                                      <p:to>
                                        <p:strVal val="hidden"/>
                                      </p:to>
                                    </p:set>
                                  </p:childTnLst>
                                </p:cTn>
                              </p:par>
                            </p:childTnLst>
                          </p:cTn>
                        </p:par>
                      </p:childTnLst>
                    </p:cTn>
                  </p:par>
                  <p:par>
                    <p:cTn id="121" fill="hold">
                      <p:stCondLst>
                        <p:cond delay="indefinite"/>
                      </p:stCondLst>
                      <p:childTnLst>
                        <p:par>
                          <p:cTn id="122" fill="hold">
                            <p:stCondLst>
                              <p:cond delay="0"/>
                            </p:stCondLst>
                            <p:childTnLst>
                              <p:par>
                                <p:cTn id="123" presetID="1" presetClass="exit" presetSubtype="0" fill="hold" grpId="0" nodeType="clickEffect">
                                  <p:stCondLst>
                                    <p:cond delay="0"/>
                                  </p:stCondLst>
                                  <p:childTnLst>
                                    <p:set>
                                      <p:cBhvr>
                                        <p:cTn id="124" dur="1" fill="hold">
                                          <p:stCondLst>
                                            <p:cond delay="0"/>
                                          </p:stCondLst>
                                        </p:cTn>
                                        <p:tgtEl>
                                          <p:spTgt spid="269"/>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xit" presetSubtype="0" fill="hold" grpId="0" nodeType="clickEffect">
                                  <p:stCondLst>
                                    <p:cond delay="0"/>
                                  </p:stCondLst>
                                  <p:childTnLst>
                                    <p:set>
                                      <p:cBhvr>
                                        <p:cTn id="128" dur="1" fill="hold">
                                          <p:stCondLst>
                                            <p:cond delay="0"/>
                                          </p:stCondLst>
                                        </p:cTn>
                                        <p:tgtEl>
                                          <p:spTgt spid="270"/>
                                        </p:tgtEl>
                                        <p:attrNameLst>
                                          <p:attrName>style.visibility</p:attrName>
                                        </p:attrNameLst>
                                      </p:cBhvr>
                                      <p:to>
                                        <p:strVal val="hidden"/>
                                      </p:to>
                                    </p:set>
                                  </p:childTnLst>
                                </p:cTn>
                              </p:par>
                              <p:par>
                                <p:cTn id="129" presetID="1" presetClass="exit" presetSubtype="0" fill="hold" grpId="0" nodeType="withEffect">
                                  <p:stCondLst>
                                    <p:cond delay="0"/>
                                  </p:stCondLst>
                                  <p:childTnLst>
                                    <p:set>
                                      <p:cBhvr>
                                        <p:cTn id="130" dur="1" fill="hold">
                                          <p:stCondLst>
                                            <p:cond delay="0"/>
                                          </p:stCondLst>
                                        </p:cTn>
                                        <p:tgtEl>
                                          <p:spTgt spid="27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grpId="0" nodeType="clickEffect">
                                  <p:stCondLst>
                                    <p:cond delay="0"/>
                                  </p:stCondLst>
                                  <p:childTnLst>
                                    <p:set>
                                      <p:cBhvr>
                                        <p:cTn id="134" dur="1" fill="hold">
                                          <p:stCondLst>
                                            <p:cond delay="0"/>
                                          </p:stCondLst>
                                        </p:cTn>
                                        <p:tgtEl>
                                          <p:spTgt spid="272"/>
                                        </p:tgtEl>
                                        <p:attrNameLst>
                                          <p:attrName>style.visibility</p:attrName>
                                        </p:attrNameLst>
                                      </p:cBhvr>
                                      <p:to>
                                        <p:strVal val="hidden"/>
                                      </p:to>
                                    </p:set>
                                  </p:childTnLst>
                                </p:cTn>
                              </p:par>
                              <p:par>
                                <p:cTn id="135" presetID="1" presetClass="exit" presetSubtype="0" fill="hold" grpId="0" nodeType="withEffect">
                                  <p:stCondLst>
                                    <p:cond delay="0"/>
                                  </p:stCondLst>
                                  <p:childTnLst>
                                    <p:set>
                                      <p:cBhvr>
                                        <p:cTn id="136" dur="1" fill="hold">
                                          <p:stCondLst>
                                            <p:cond delay="0"/>
                                          </p:stCondLst>
                                        </p:cTn>
                                        <p:tgtEl>
                                          <p:spTgt spid="273"/>
                                        </p:tgtEl>
                                        <p:attrNameLst>
                                          <p:attrName>style.visibility</p:attrName>
                                        </p:attrNameLst>
                                      </p:cBhvr>
                                      <p:to>
                                        <p:strVal val="hidden"/>
                                      </p:to>
                                    </p:set>
                                  </p:childTnLst>
                                </p:cTn>
                              </p:par>
                            </p:childTnLst>
                          </p:cTn>
                        </p:par>
                      </p:childTnLst>
                    </p:cTn>
                  </p:par>
                  <p:par>
                    <p:cTn id="137" fill="hold">
                      <p:stCondLst>
                        <p:cond delay="indefinite"/>
                      </p:stCondLst>
                      <p:childTnLst>
                        <p:par>
                          <p:cTn id="138" fill="hold">
                            <p:stCondLst>
                              <p:cond delay="0"/>
                            </p:stCondLst>
                            <p:childTnLst>
                              <p:par>
                                <p:cTn id="139" presetID="1" presetClass="exit" presetSubtype="0" fill="hold" grpId="0" nodeType="clickEffect">
                                  <p:stCondLst>
                                    <p:cond delay="0"/>
                                  </p:stCondLst>
                                  <p:childTnLst>
                                    <p:set>
                                      <p:cBhvr>
                                        <p:cTn id="140" dur="1" fill="hold">
                                          <p:stCondLst>
                                            <p:cond delay="0"/>
                                          </p:stCondLst>
                                        </p:cTn>
                                        <p:tgtEl>
                                          <p:spTgt spid="274"/>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xit" presetSubtype="0" fill="hold" grpId="0" nodeType="clickEffect">
                                  <p:stCondLst>
                                    <p:cond delay="0"/>
                                  </p:stCondLst>
                                  <p:childTnLst>
                                    <p:set>
                                      <p:cBhvr>
                                        <p:cTn id="144" dur="1" fill="hold">
                                          <p:stCondLst>
                                            <p:cond delay="0"/>
                                          </p:stCondLst>
                                        </p:cTn>
                                        <p:tgtEl>
                                          <p:spTgt spid="275"/>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1" presetClass="exit" presetSubtype="0" fill="hold" grpId="0" nodeType="clickEffect">
                                  <p:stCondLst>
                                    <p:cond delay="0"/>
                                  </p:stCondLst>
                                  <p:childTnLst>
                                    <p:set>
                                      <p:cBhvr>
                                        <p:cTn id="148" dur="1" fill="hold">
                                          <p:stCondLst>
                                            <p:cond delay="0"/>
                                          </p:stCondLst>
                                        </p:cTn>
                                        <p:tgtEl>
                                          <p:spTgt spid="276"/>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0" nodeType="clickEffect">
                                  <p:stCondLst>
                                    <p:cond delay="0"/>
                                  </p:stCondLst>
                                  <p:childTnLst>
                                    <p:set>
                                      <p:cBhvr>
                                        <p:cTn id="152" dur="1" fill="hold">
                                          <p:stCondLst>
                                            <p:cond delay="0"/>
                                          </p:stCondLst>
                                        </p:cTn>
                                        <p:tgtEl>
                                          <p:spTgt spid="277"/>
                                        </p:tgtEl>
                                        <p:attrNameLst>
                                          <p:attrName>style.visibility</p:attrName>
                                        </p:attrNameLst>
                                      </p:cBhvr>
                                      <p:to>
                                        <p:strVal val="hidden"/>
                                      </p:to>
                                    </p:set>
                                  </p:childTnLst>
                                </p:cTn>
                              </p:par>
                            </p:childTnLst>
                          </p:cTn>
                        </p:par>
                      </p:childTnLst>
                    </p:cTn>
                  </p:par>
                  <p:par>
                    <p:cTn id="153" fill="hold">
                      <p:stCondLst>
                        <p:cond delay="indefinite"/>
                      </p:stCondLst>
                      <p:childTnLst>
                        <p:par>
                          <p:cTn id="154" fill="hold">
                            <p:stCondLst>
                              <p:cond delay="0"/>
                            </p:stCondLst>
                            <p:childTnLst>
                              <p:par>
                                <p:cTn id="155" presetID="1" presetClass="exit" presetSubtype="0" fill="hold" grpId="0" nodeType="clickEffect">
                                  <p:stCondLst>
                                    <p:cond delay="0"/>
                                  </p:stCondLst>
                                  <p:childTnLst>
                                    <p:set>
                                      <p:cBhvr>
                                        <p:cTn id="156" dur="1" fill="hold">
                                          <p:stCondLst>
                                            <p:cond delay="0"/>
                                          </p:stCondLst>
                                        </p:cTn>
                                        <p:tgtEl>
                                          <p:spTgt spid="278"/>
                                        </p:tgtEl>
                                        <p:attrNameLst>
                                          <p:attrName>style.visibility</p:attrName>
                                        </p:attrNameLst>
                                      </p:cBhvr>
                                      <p:to>
                                        <p:strVal val="hidden"/>
                                      </p:to>
                                    </p:se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grpId="0" nodeType="clickEffect">
                                  <p:stCondLst>
                                    <p:cond delay="0"/>
                                  </p:stCondLst>
                                  <p:childTnLst>
                                    <p:set>
                                      <p:cBhvr>
                                        <p:cTn id="160" dur="1" fill="hold">
                                          <p:stCondLst>
                                            <p:cond delay="0"/>
                                          </p:stCondLst>
                                        </p:cTn>
                                        <p:tgtEl>
                                          <p:spTgt spid="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 grpId="0" animBg="1"/>
      <p:bldP spid="238" grpId="0" animBg="1"/>
      <p:bldP spid="239" grpId="0" animBg="1"/>
      <p:bldP spid="240" grpId="0" animBg="1"/>
      <p:bldP spid="241" grpId="0" animBg="1"/>
      <p:bldP spid="242" grpId="0" animBg="1"/>
      <p:bldP spid="243" grpId="0" animBg="1"/>
      <p:bldP spid="244" grpId="0" animBg="1"/>
      <p:bldP spid="245" grpId="0" animBg="1"/>
      <p:bldP spid="246" grpId="0" animBg="1"/>
      <p:bldP spid="247" grpId="0" animBg="1"/>
      <p:bldP spid="248" grpId="0" animBg="1"/>
      <p:bldP spid="249" grpId="0" animBg="1"/>
      <p:bldP spid="250" grpId="0" animBg="1"/>
      <p:bldP spid="251" grpId="0" animBg="1"/>
      <p:bldP spid="252" grpId="0" animBg="1"/>
      <p:bldP spid="253" grpId="0" animBg="1"/>
      <p:bldP spid="254" grpId="0" animBg="1"/>
      <p:bldP spid="255"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265" grpId="0" animBg="1"/>
      <p:bldP spid="266" grpId="0" animBg="1"/>
      <p:bldP spid="267" grpId="0" animBg="1"/>
      <p:bldP spid="268" grpId="0" animBg="1"/>
      <p:bldP spid="269" grpId="0" animBg="1"/>
      <p:bldP spid="270" grpId="0" animBg="1"/>
      <p:bldP spid="271" grpId="0" animBg="1"/>
      <p:bldP spid="272" grpId="0" animBg="1"/>
      <p:bldP spid="273" grpId="0" animBg="1"/>
      <p:bldP spid="274" grpId="0" animBg="1"/>
      <p:bldP spid="275" grpId="0" animBg="1"/>
      <p:bldP spid="276" grpId="0" animBg="1"/>
      <p:bldP spid="277" grpId="0" animBg="1"/>
      <p:bldP spid="278" grpId="0" animBg="1"/>
      <p:bldP spid="27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0000500000000000000" pitchFamily="34" charset="-122"/>
                <a:ea typeface="微软雅黑" panose="00000500000000000000" pitchFamily="34" charset="-122"/>
                <a:cs typeface="+mn-cs"/>
              </a:rPr>
              <a:t>新增的控制信号的逻辑表达式</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864979" y="2073827"/>
            <a:ext cx="10471813" cy="23437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0000500000000000000" pitchFamily="34" charset="-122"/>
                <a:ea typeface="微软雅黑" panose="00000500000000000000" pitchFamily="34" charset="-122"/>
                <a:cs typeface="+mn-cs"/>
              </a:rPr>
              <a:t>需要修改的控制信号的逻辑表达式（</a:t>
            </a:r>
            <a:r>
              <a:rPr lang="en-US" altLang="zh-CN" sz="2800" b="1" dirty="0">
                <a:solidFill>
                  <a:srgbClr val="0066FF"/>
                </a:solidFill>
                <a:latin typeface="微软雅黑" panose="00000500000000000000" pitchFamily="34" charset="-122"/>
                <a:ea typeface="微软雅黑" panose="00000500000000000000" pitchFamily="34" charset="-122"/>
                <a:cs typeface="+mn-cs"/>
              </a:rPr>
              <a:t>1</a:t>
            </a:r>
            <a:r>
              <a:rPr lang="zh-CN" altLang="en-US" sz="2800" b="1" dirty="0">
                <a:solidFill>
                  <a:srgbClr val="0066FF"/>
                </a:solidFill>
                <a:latin typeface="微软雅黑" panose="00000500000000000000" pitchFamily="34" charset="-122"/>
                <a:ea typeface="微软雅黑" panose="00000500000000000000" pitchFamily="34" charset="-122"/>
                <a:cs typeface="+mn-cs"/>
              </a:rPr>
              <a:t>）</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758098" y="1878725"/>
            <a:ext cx="10680866" cy="373830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0000500000000000000" pitchFamily="34" charset="-122"/>
                <a:ea typeface="微软雅黑" panose="00000500000000000000" pitchFamily="34" charset="-122"/>
                <a:cs typeface="+mn-cs"/>
              </a:rPr>
              <a:t>需要修改的控制信号的逻辑表达式（</a:t>
            </a:r>
            <a:r>
              <a:rPr lang="en-US" altLang="zh-CN" sz="2800" b="1" dirty="0">
                <a:solidFill>
                  <a:srgbClr val="0066FF"/>
                </a:solidFill>
                <a:latin typeface="微软雅黑" panose="00000500000000000000" pitchFamily="34" charset="-122"/>
                <a:ea typeface="微软雅黑" panose="00000500000000000000" pitchFamily="34" charset="-122"/>
                <a:cs typeface="+mn-cs"/>
              </a:rPr>
              <a:t>2</a:t>
            </a:r>
            <a:r>
              <a:rPr lang="zh-CN" altLang="en-US" sz="2800" b="1" dirty="0">
                <a:solidFill>
                  <a:srgbClr val="0066FF"/>
                </a:solidFill>
                <a:latin typeface="微软雅黑" panose="00000500000000000000" pitchFamily="34" charset="-122"/>
                <a:ea typeface="微软雅黑" panose="00000500000000000000" pitchFamily="34" charset="-122"/>
                <a:cs typeface="+mn-cs"/>
              </a:rPr>
              <a:t>）</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847586" y="1995874"/>
            <a:ext cx="10499078" cy="36449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4626046" cy="718321"/>
            <a:chOff x="575868" y="278221"/>
            <a:chExt cx="4626046" cy="718320"/>
          </a:xfrm>
        </p:grpSpPr>
        <p:sp>
          <p:nvSpPr>
            <p:cNvPr id="21" name="矩形 20"/>
            <p:cNvSpPr/>
            <p:nvPr/>
          </p:nvSpPr>
          <p:spPr>
            <a:xfrm>
              <a:off x="575868" y="688764"/>
              <a:ext cx="4209885"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Decode Control Unit</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DCU</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4004430"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译码控制单元（</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DCU</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13" name="标题 1"/>
          <p:cNvSpPr txBox="1"/>
          <p:nvPr/>
        </p:nvSpPr>
        <p:spPr>
          <a:xfrm>
            <a:off x="1800100" y="1111292"/>
            <a:ext cx="8590808" cy="652688"/>
          </a:xfrm>
          <a:prstGeom prst="rect">
            <a:avLst/>
          </a:prstGeom>
        </p:spPr>
        <p:txBody>
          <a:bodyPr>
            <a:normAutofit/>
          </a:bodyPr>
          <a:lstStyle>
            <a:lvl1pPr algn="l" defTabSz="913765"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2800" b="1" dirty="0">
                <a:solidFill>
                  <a:srgbClr val="0066FF"/>
                </a:solidFill>
                <a:latin typeface="微软雅黑" panose="00000500000000000000" pitchFamily="34" charset="-122"/>
                <a:ea typeface="微软雅黑" panose="00000500000000000000" pitchFamily="34" charset="-122"/>
                <a:cs typeface="+mn-cs"/>
              </a:rPr>
              <a:t>需要修改的控制信号的逻辑表达式（</a:t>
            </a:r>
            <a:r>
              <a:rPr lang="en-US" altLang="zh-CN" sz="2800" b="1" dirty="0">
                <a:solidFill>
                  <a:srgbClr val="0066FF"/>
                </a:solidFill>
                <a:latin typeface="微软雅黑" panose="00000500000000000000" pitchFamily="34" charset="-122"/>
                <a:ea typeface="微软雅黑" panose="00000500000000000000" pitchFamily="34" charset="-122"/>
                <a:cs typeface="+mn-cs"/>
              </a:rPr>
              <a:t>3</a:t>
            </a:r>
            <a:r>
              <a:rPr lang="zh-CN" altLang="en-US" sz="2800" b="1" dirty="0">
                <a:solidFill>
                  <a:srgbClr val="0066FF"/>
                </a:solidFill>
                <a:latin typeface="微软雅黑" panose="00000500000000000000" pitchFamily="34" charset="-122"/>
                <a:ea typeface="微软雅黑" panose="00000500000000000000" pitchFamily="34" charset="-122"/>
                <a:cs typeface="+mn-cs"/>
              </a:rPr>
              <a:t>）</a:t>
            </a:r>
            <a:endParaRPr lang="zh-CN" altLang="en-US" sz="2800" b="1" dirty="0">
              <a:solidFill>
                <a:srgbClr val="0066FF"/>
              </a:solidFill>
              <a:latin typeface="微软雅黑" panose="00000500000000000000" pitchFamily="34" charset="-122"/>
              <a:ea typeface="微软雅黑" panose="00000500000000000000" pitchFamily="34" charset="-122"/>
              <a:cs typeface="+mn-cs"/>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905321" y="2011966"/>
            <a:ext cx="10377678" cy="369911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流水线的暂停机制</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810027" cy="742071"/>
            <a:chOff x="599618" y="278221"/>
            <a:chExt cx="3810027" cy="742070"/>
          </a:xfrm>
        </p:grpSpPr>
        <p:sp>
          <p:nvSpPr>
            <p:cNvPr id="21" name="矩形 20"/>
            <p:cNvSpPr/>
            <p:nvPr/>
          </p:nvSpPr>
          <p:spPr>
            <a:xfrm>
              <a:off x="599618" y="712514"/>
              <a:ext cx="3651746"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Reasons of Pipeline Halt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流水线暂停的原因</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3720377"/>
          </a:xfrm>
          <a:prstGeom prst="rect">
            <a:avLst/>
          </a:prstGeom>
          <a:ln>
            <a:solidFill>
              <a:schemeClr val="accent1"/>
            </a:solidFill>
          </a:ln>
        </p:spPr>
        <p:txBody>
          <a:bodyPr wrap="square" lIns="72000" rIns="72000">
            <a:spAutoFit/>
          </a:bodyPr>
          <a:lstStyle/>
          <a:p>
            <a:pPr marL="342900" indent="-342900" algn="just">
              <a:lnSpc>
                <a:spcPct val="150000"/>
              </a:lnSpc>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对于一些特殊情况，为了保证程序执行的正确性，必须先暂时终止流水线的运行，等待相关指令执行完成，才可恢复流水线的运行。对于</a:t>
            </a:r>
            <a:r>
              <a:rPr lang="en-US" altLang="zh-CN" sz="2800" dirty="0">
                <a:latin typeface="微软雅黑" panose="00000500000000000000" pitchFamily="34" charset="-122"/>
                <a:ea typeface="微软雅黑" panose="00000500000000000000" pitchFamily="34" charset="-122"/>
                <a:cs typeface="+mn-ea"/>
                <a:sym typeface="+mn-lt"/>
              </a:rPr>
              <a:t>MiniMIPS32</a:t>
            </a:r>
            <a:r>
              <a:rPr lang="zh-CN" altLang="en-US" sz="2800" dirty="0">
                <a:latin typeface="微软雅黑" panose="00000500000000000000" pitchFamily="34" charset="-122"/>
                <a:ea typeface="微软雅黑" panose="00000500000000000000" pitchFamily="34" charset="-122"/>
                <a:cs typeface="+mn-ea"/>
                <a:sym typeface="+mn-lt"/>
              </a:rPr>
              <a:t>处理器而言，造成其流水线暂停的原因有两个：</a:t>
            </a:r>
            <a:endParaRPr lang="zh-CN" altLang="en-US"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多周期指令</a:t>
            </a:r>
            <a:endParaRPr lang="zh-CN" altLang="en-US" sz="2400" dirty="0">
              <a:latin typeface="微软雅黑" panose="00000500000000000000" pitchFamily="34" charset="-122"/>
              <a:ea typeface="微软雅黑" panose="00000500000000000000" pitchFamily="34" charset="-122"/>
              <a:cs typeface="+mn-ea"/>
              <a:sym typeface="+mn-lt"/>
            </a:endParaRPr>
          </a:p>
          <a:p>
            <a:pPr marL="800100" lvl="1" indent="-342900" algn="just">
              <a:lnSpc>
                <a:spcPct val="150000"/>
              </a:lnSpc>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加载相关</a:t>
            </a:r>
            <a:endParaRPr lang="zh-CN" altLang="en-US"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164858" cy="728611"/>
            <a:chOff x="599619" y="278221"/>
            <a:chExt cx="3164858" cy="728610"/>
          </a:xfrm>
        </p:grpSpPr>
        <p:sp>
          <p:nvSpPr>
            <p:cNvPr id="21" name="矩形 20"/>
            <p:cNvSpPr/>
            <p:nvPr/>
          </p:nvSpPr>
          <p:spPr>
            <a:xfrm>
              <a:off x="599619" y="699054"/>
              <a:ext cx="316485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1080655" y="1387571"/>
            <a:ext cx="10034649" cy="484831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数据相关是指在流水线中，如果某一条指令必须等前面指令的运行结果，才能继续执行，那么指令间就存在数据相关。</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b="1" dirty="0">
                <a:solidFill>
                  <a:srgbClr val="0066FF"/>
                </a:solidFill>
                <a:latin typeface="微软雅黑" panose="00000500000000000000" pitchFamily="34" charset="-122"/>
                <a:ea typeface="微软雅黑" panose="00000500000000000000" pitchFamily="34" charset="-122"/>
                <a:cs typeface="+mn-ea"/>
                <a:sym typeface="+mn-lt"/>
              </a:rPr>
              <a:t>寄存器</a:t>
            </a:r>
            <a:r>
              <a:rPr lang="zh-CN" altLang="en-US" sz="2800" dirty="0">
                <a:latin typeface="微软雅黑" panose="00000500000000000000" pitchFamily="34" charset="-122"/>
                <a:ea typeface="微软雅黑" panose="00000500000000000000" pitchFamily="34" charset="-122"/>
                <a:cs typeface="+mn-ea"/>
                <a:sym typeface="+mn-lt"/>
              </a:rPr>
              <a:t>和</a:t>
            </a:r>
            <a:r>
              <a:rPr lang="zh-CN" altLang="en-US" sz="2800" b="1" dirty="0">
                <a:solidFill>
                  <a:srgbClr val="0066FF"/>
                </a:solidFill>
                <a:latin typeface="微软雅黑" panose="00000500000000000000" pitchFamily="34" charset="-122"/>
                <a:ea typeface="微软雅黑" panose="00000500000000000000" pitchFamily="34" charset="-122"/>
                <a:cs typeface="+mn-ea"/>
                <a:sym typeface="+mn-lt"/>
              </a:rPr>
              <a:t>数据存储器</a:t>
            </a:r>
            <a:r>
              <a:rPr lang="zh-CN" altLang="en-US" sz="2800" dirty="0">
                <a:latin typeface="微软雅黑" panose="00000500000000000000" pitchFamily="34" charset="-122"/>
                <a:ea typeface="微软雅黑" panose="00000500000000000000" pitchFamily="34" charset="-122"/>
                <a:cs typeface="+mn-ea"/>
                <a:sym typeface="+mn-lt"/>
              </a:rPr>
              <a:t>都存在数据相关</a:t>
            </a:r>
            <a:endParaRPr lang="en-US" altLang="zh-CN"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对于</a:t>
            </a:r>
            <a:r>
              <a:rPr lang="en-US" altLang="zh-CN" sz="2800" dirty="0" err="1">
                <a:latin typeface="微软雅黑" panose="00000500000000000000" pitchFamily="34" charset="-122"/>
                <a:ea typeface="微软雅黑" panose="00000500000000000000" pitchFamily="34" charset="-122"/>
                <a:cs typeface="+mn-ea"/>
                <a:sym typeface="+mn-lt"/>
              </a:rPr>
              <a:t>MiniMIPS32</a:t>
            </a:r>
            <a:r>
              <a:rPr lang="zh-CN" altLang="en-US" sz="2800" dirty="0">
                <a:latin typeface="微软雅黑" panose="00000500000000000000" pitchFamily="34" charset="-122"/>
                <a:ea typeface="微软雅黑" panose="00000500000000000000" pitchFamily="34" charset="-122"/>
                <a:cs typeface="+mn-ea"/>
                <a:sym typeface="+mn-lt"/>
              </a:rPr>
              <a:t>（单发射顺序</a:t>
            </a:r>
            <a:r>
              <a:rPr lang="en-US" altLang="zh-CN" sz="2800" dirty="0">
                <a:latin typeface="微软雅黑" panose="00000500000000000000" pitchFamily="34" charset="-122"/>
                <a:ea typeface="微软雅黑" panose="00000500000000000000" pitchFamily="34" charset="-122"/>
                <a:cs typeface="+mn-ea"/>
                <a:sym typeface="+mn-lt"/>
              </a:rPr>
              <a:t>CPU</a:t>
            </a:r>
            <a:r>
              <a:rPr lang="zh-CN" altLang="en-US" sz="2800" dirty="0">
                <a:latin typeface="微软雅黑" panose="00000500000000000000" pitchFamily="34" charset="-122"/>
                <a:ea typeface="微软雅黑" panose="00000500000000000000" pitchFamily="34" charset="-122"/>
                <a:cs typeface="+mn-ea"/>
                <a:sym typeface="+mn-lt"/>
              </a:rPr>
              <a:t>，数据存储器为单端口）而言，数据相关仅仅考虑</a:t>
            </a:r>
            <a:r>
              <a:rPr lang="zh-CN" altLang="en-US" sz="2800" b="1" dirty="0">
                <a:solidFill>
                  <a:srgbClr val="FF0066"/>
                </a:solidFill>
                <a:latin typeface="微软雅黑" panose="00000500000000000000" pitchFamily="34" charset="-122"/>
                <a:ea typeface="微软雅黑" panose="00000500000000000000" pitchFamily="34" charset="-122"/>
                <a:cs typeface="+mn-ea"/>
                <a:sym typeface="+mn-lt"/>
              </a:rPr>
              <a:t>寄存器</a:t>
            </a:r>
            <a:r>
              <a:rPr lang="zh-CN" altLang="en-US" sz="2800" dirty="0">
                <a:latin typeface="微软雅黑" panose="00000500000000000000" pitchFamily="34" charset="-122"/>
                <a:ea typeface="微软雅黑" panose="00000500000000000000" pitchFamily="34" charset="-122"/>
                <a:cs typeface="+mn-ea"/>
                <a:sym typeface="+mn-lt"/>
              </a:rPr>
              <a:t>中的数据。</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animEffect transition="in" filter="blinds(horizontal)">
                                      <p:cBhvr>
                                        <p:cTn id="7" dur="500"/>
                                        <p:tgtEl>
                                          <p:spTgt spid="2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4" end="4"/>
                                            </p:txEl>
                                          </p:spTgt>
                                        </p:tgtEl>
                                        <p:attrNameLst>
                                          <p:attrName>style.visibility</p:attrName>
                                        </p:attrNameLst>
                                      </p:cBhvr>
                                      <p:to>
                                        <p:strVal val="visible"/>
                                      </p:to>
                                    </p:set>
                                    <p:animEffect transition="in" filter="blinds(horizontal)">
                                      <p:cBhvr>
                                        <p:cTn id="12" dur="500"/>
                                        <p:tgtEl>
                                          <p:spTgt spid="2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435518" cy="742071"/>
            <a:chOff x="599618" y="278221"/>
            <a:chExt cx="4435518" cy="742070"/>
          </a:xfrm>
        </p:grpSpPr>
        <p:sp>
          <p:nvSpPr>
            <p:cNvPr id="21" name="矩形 20"/>
            <p:cNvSpPr/>
            <p:nvPr/>
          </p:nvSpPr>
          <p:spPr>
            <a:xfrm>
              <a:off x="599618" y="712514"/>
              <a:ext cx="443551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Instructions with Multiple Cycles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多周期指令</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641271" y="1268818"/>
            <a:ext cx="10925298" cy="4848315"/>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多周期指令是指其需要花费多个时钟周期才能通过某个流水段。</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在</a:t>
            </a:r>
            <a:r>
              <a:rPr lang="en-US" altLang="zh-CN" sz="2800" dirty="0">
                <a:latin typeface="微软雅黑" panose="00000500000000000000" pitchFamily="34" charset="-122"/>
                <a:ea typeface="微软雅黑" panose="00000500000000000000" pitchFamily="34" charset="-122"/>
                <a:cs typeface="+mn-ea"/>
                <a:sym typeface="+mn-lt"/>
              </a:rPr>
              <a:t>MiniMIPS32</a:t>
            </a:r>
            <a:r>
              <a:rPr lang="zh-CN" altLang="en-US" sz="2800" dirty="0">
                <a:latin typeface="微软雅黑" panose="00000500000000000000" pitchFamily="34" charset="-122"/>
                <a:ea typeface="微软雅黑" panose="00000500000000000000" pitchFamily="34" charset="-122"/>
                <a:cs typeface="+mn-ea"/>
                <a:sym typeface="+mn-lt"/>
              </a:rPr>
              <a:t>处理器中，当流水线满负荷工作后，大多数指令都可在</a:t>
            </a:r>
            <a:r>
              <a:rPr lang="en-US" altLang="zh-CN" sz="2800" dirty="0">
                <a:latin typeface="微软雅黑" panose="00000500000000000000" pitchFamily="34" charset="-122"/>
                <a:ea typeface="微软雅黑" panose="00000500000000000000" pitchFamily="34" charset="-122"/>
                <a:cs typeface="+mn-ea"/>
                <a:sym typeface="+mn-lt"/>
              </a:rPr>
              <a:t>1</a:t>
            </a:r>
            <a:r>
              <a:rPr lang="zh-CN" altLang="en-US" sz="2800" dirty="0">
                <a:latin typeface="微软雅黑" panose="00000500000000000000" pitchFamily="34" charset="-122"/>
                <a:ea typeface="微软雅黑" panose="00000500000000000000" pitchFamily="34" charset="-122"/>
                <a:cs typeface="+mn-ea"/>
                <a:sym typeface="+mn-lt"/>
              </a:rPr>
              <a:t>个时钟周期内执行完成，只有</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除法指令（</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DIV</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和</a:t>
            </a:r>
            <a:r>
              <a:rPr lang="en-US" altLang="zh-CN" sz="2800" dirty="0" err="1">
                <a:solidFill>
                  <a:srgbClr val="0066FF"/>
                </a:solidFill>
                <a:latin typeface="微软雅黑" panose="00000500000000000000" pitchFamily="34" charset="-122"/>
                <a:ea typeface="微软雅黑" panose="00000500000000000000" pitchFamily="34" charset="-122"/>
                <a:cs typeface="+mn-ea"/>
                <a:sym typeface="+mn-lt"/>
              </a:rPr>
              <a:t>DIVU</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800" dirty="0">
                <a:latin typeface="微软雅黑" panose="00000500000000000000" pitchFamily="34" charset="-122"/>
                <a:ea typeface="微软雅黑" panose="00000500000000000000" pitchFamily="34" charset="-122"/>
                <a:cs typeface="+mn-ea"/>
                <a:sym typeface="+mn-lt"/>
              </a:rPr>
              <a:t>在执行阶段需要花费多个时钟周期。</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因此，当除法指令到达执行阶段后，需要</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先暂停流水线，等待其执行完毕</a:t>
            </a:r>
            <a:r>
              <a:rPr lang="zh-CN" altLang="en-US" sz="2800" dirty="0">
                <a:latin typeface="微软雅黑" panose="00000500000000000000" pitchFamily="34" charset="-122"/>
                <a:ea typeface="微软雅黑" panose="00000500000000000000" pitchFamily="34" charset="-122"/>
                <a:cs typeface="+mn-ea"/>
                <a:sym typeface="+mn-lt"/>
              </a:rPr>
              <a:t>，否则后续进入流水线的指令会破坏除法指令的执行状态，导致错误的计算结果。</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105481" cy="770419"/>
            <a:chOff x="599618" y="278221"/>
            <a:chExt cx="3105481" cy="770418"/>
          </a:xfrm>
        </p:grpSpPr>
        <p:sp>
          <p:nvSpPr>
            <p:cNvPr id="21" name="矩形 20"/>
            <p:cNvSpPr/>
            <p:nvPr/>
          </p:nvSpPr>
          <p:spPr>
            <a:xfrm>
              <a:off x="599618" y="740862"/>
              <a:ext cx="310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48152" y="1292571"/>
            <a:ext cx="10687788" cy="4609788"/>
          </a:xfrm>
          <a:prstGeom prst="rect">
            <a:avLst/>
          </a:prstGeom>
          <a:ln>
            <a:solidFill>
              <a:schemeClr val="accent1"/>
            </a:solidFill>
          </a:ln>
        </p:spPr>
        <p:txBody>
          <a:bodyPr wrap="square" lIns="72000" rIns="72000">
            <a:spAutoFit/>
          </a:bodyPr>
          <a:lstStyle/>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定向前推可以消除针对通用寄存器的</a:t>
            </a:r>
            <a:r>
              <a:rPr lang="en-US" altLang="zh-CN" sz="2800" dirty="0">
                <a:latin typeface="微软雅黑" panose="00000500000000000000" pitchFamily="34" charset="-122"/>
                <a:ea typeface="微软雅黑" panose="00000500000000000000" pitchFamily="34" charset="-122"/>
                <a:cs typeface="+mn-ea"/>
                <a:sym typeface="+mn-lt"/>
              </a:rPr>
              <a:t>RAW</a:t>
            </a:r>
            <a:r>
              <a:rPr lang="zh-CN" altLang="en-US" sz="2800" dirty="0">
                <a:latin typeface="微软雅黑" panose="00000500000000000000" pitchFamily="34" charset="-122"/>
                <a:ea typeface="微软雅黑" panose="00000500000000000000" pitchFamily="34" charset="-122"/>
                <a:cs typeface="+mn-ea"/>
                <a:sym typeface="+mn-lt"/>
              </a:rPr>
              <a:t>冒险，使流水线不停顿。</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但该方法对于</a:t>
            </a:r>
            <a:r>
              <a:rPr lang="en-US" altLang="zh-CN" sz="2800" dirty="0" err="1">
                <a:latin typeface="微软雅黑" panose="00000500000000000000" pitchFamily="34" charset="-122"/>
                <a:ea typeface="微软雅黑" panose="00000500000000000000" pitchFamily="34" charset="-122"/>
                <a:cs typeface="+mn-ea"/>
                <a:sym typeface="+mn-lt"/>
              </a:rPr>
              <a:t>MiniMIPS32</a:t>
            </a:r>
            <a:r>
              <a:rPr lang="zh-CN" altLang="en-US" sz="2800" dirty="0">
                <a:latin typeface="微软雅黑" panose="00000500000000000000" pitchFamily="34" charset="-122"/>
                <a:ea typeface="微软雅黑" panose="00000500000000000000" pitchFamily="34" charset="-122"/>
                <a:cs typeface="+mn-ea"/>
                <a:sym typeface="+mn-lt"/>
              </a:rPr>
              <a:t>处理器有效必须满足一个前提条件：</a:t>
            </a:r>
            <a:endParaRPr lang="zh-CN" altLang="en-US"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ct val="200000"/>
              </a:lnSpc>
              <a:spcBef>
                <a:spcPts val="600"/>
              </a:spcBef>
              <a:spcAft>
                <a:spcPts val="600"/>
              </a:spcAft>
              <a:buClr>
                <a:srgbClr val="FF0066"/>
              </a:buClr>
              <a:buFont typeface="Wingdings" panose="05000000000000000000" pitchFamily="2" charset="2"/>
              <a:buChar char="Ø"/>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就是待写入目的寄存器的数据必须可以在执行阶段计算出来</a:t>
            </a:r>
            <a:endParaRPr lang="zh-CN" altLang="en-US" sz="2800" dirty="0">
              <a:solidFill>
                <a:srgbClr val="0066FF"/>
              </a:solidFill>
              <a:latin typeface="微软雅黑" panose="00000500000000000000" pitchFamily="34" charset="-122"/>
              <a:ea typeface="微软雅黑" panose="00000500000000000000" pitchFamily="34" charset="-122"/>
              <a:cs typeface="+mn-ea"/>
              <a:sym typeface="+mn-lt"/>
            </a:endParaRPr>
          </a:p>
          <a:p>
            <a:pPr marL="342900" indent="-342900" algn="just">
              <a:lnSpc>
                <a:spcPct val="20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而对于</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加载指令</a:t>
            </a:r>
            <a:r>
              <a:rPr lang="zh-CN" altLang="en-US" sz="2800" dirty="0">
                <a:latin typeface="微软雅黑" panose="00000500000000000000" pitchFamily="34" charset="-122"/>
                <a:ea typeface="微软雅黑" panose="00000500000000000000" pitchFamily="34" charset="-122"/>
                <a:cs typeface="+mn-ea"/>
                <a:sym typeface="+mn-lt"/>
              </a:rPr>
              <a:t>，这个前提条件就无法满足了，因为加载指令要在写回阶段才能从数据存储器中获得待写入目的寄存器的值。</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blinds(horizontal)">
                                      <p:cBhvr>
                                        <p:cTn id="7" dur="500"/>
                                        <p:tgtEl>
                                          <p:spTgt spid="2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3">
                                            <p:txEl>
                                              <p:pRg st="2" end="2"/>
                                            </p:txEl>
                                          </p:spTgt>
                                        </p:tgtEl>
                                        <p:attrNameLst>
                                          <p:attrName>style.visibility</p:attrName>
                                        </p:attrNameLst>
                                      </p:cBhvr>
                                      <p:to>
                                        <p:strVal val="visible"/>
                                      </p:to>
                                    </p:set>
                                    <p:animEffect transition="in" filter="blinds(horizontal)">
                                      <p:cBhvr>
                                        <p:cTn id="10" dur="500"/>
                                        <p:tgtEl>
                                          <p:spTgt spid="2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3">
                                            <p:txEl>
                                              <p:pRg st="3" end="3"/>
                                            </p:txEl>
                                          </p:spTgt>
                                        </p:tgtEl>
                                        <p:attrNameLst>
                                          <p:attrName>style.visibility</p:attrName>
                                        </p:attrNameLst>
                                      </p:cBhvr>
                                      <p:to>
                                        <p:strVal val="visible"/>
                                      </p:to>
                                    </p:set>
                                    <p:animEffect transition="in" filter="blinds(horizontal)">
                                      <p:cBhvr>
                                        <p:cTn id="15" dur="500"/>
                                        <p:tgtEl>
                                          <p:spTgt spid="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105481" cy="770419"/>
            <a:chOff x="599618" y="278221"/>
            <a:chExt cx="3105481" cy="770418"/>
          </a:xfrm>
        </p:grpSpPr>
        <p:sp>
          <p:nvSpPr>
            <p:cNvPr id="21" name="矩形 20"/>
            <p:cNvSpPr/>
            <p:nvPr/>
          </p:nvSpPr>
          <p:spPr>
            <a:xfrm>
              <a:off x="599618" y="740862"/>
              <a:ext cx="3105481"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69841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7" name="图片 6"/>
          <p:cNvPicPr>
            <a:picLocks noChangeAspect="1"/>
          </p:cNvPicPr>
          <p:nvPr/>
        </p:nvPicPr>
        <p:blipFill>
          <a:blip r:embed="rId1"/>
          <a:stretch>
            <a:fillRect/>
          </a:stretch>
        </p:blipFill>
        <p:spPr>
          <a:xfrm>
            <a:off x="1214765" y="1664865"/>
            <a:ext cx="9762470" cy="2697000"/>
          </a:xfrm>
          <a:prstGeom prst="rect">
            <a:avLst/>
          </a:prstGeom>
        </p:spPr>
      </p:pic>
      <p:sp>
        <p:nvSpPr>
          <p:cNvPr id="8" name="文本框 7"/>
          <p:cNvSpPr txBox="1"/>
          <p:nvPr/>
        </p:nvSpPr>
        <p:spPr>
          <a:xfrm>
            <a:off x="1086929" y="4982845"/>
            <a:ext cx="10325258" cy="400110"/>
          </a:xfrm>
          <a:prstGeom prst="rect">
            <a:avLst/>
          </a:prstGeom>
          <a:noFill/>
        </p:spPr>
        <p:txBody>
          <a:bodyPr wrap="square" rtlCol="0">
            <a:spAutoFit/>
          </a:bodyPr>
          <a:lstStyle/>
          <a:p>
            <a:r>
              <a:rPr lang="zh-CN" altLang="en-US" sz="2000" dirty="0">
                <a:solidFill>
                  <a:srgbClr val="0066FF"/>
                </a:solidFill>
                <a:latin typeface="微软雅黑" panose="00000500000000000000" pitchFamily="34" charset="-122"/>
                <a:ea typeface="微软雅黑" panose="00000500000000000000" pitchFamily="34" charset="-122"/>
              </a:rPr>
              <a:t>加载相关会出现在相邻指令间和相隔一条的两条指令间，即译码</a:t>
            </a:r>
            <a:r>
              <a:rPr lang="en-US" altLang="zh-CN" sz="2000" dirty="0">
                <a:solidFill>
                  <a:srgbClr val="0066FF"/>
                </a:solidFill>
                <a:latin typeface="微软雅黑" panose="00000500000000000000" pitchFamily="34" charset="-122"/>
                <a:ea typeface="微软雅黑" panose="00000500000000000000" pitchFamily="34" charset="-122"/>
              </a:rPr>
              <a:t>-</a:t>
            </a:r>
            <a:r>
              <a:rPr lang="zh-CN" altLang="en-US" sz="2000" dirty="0">
                <a:solidFill>
                  <a:srgbClr val="0066FF"/>
                </a:solidFill>
                <a:latin typeface="微软雅黑" panose="00000500000000000000" pitchFamily="34" charset="-122"/>
                <a:ea typeface="微软雅黑" panose="00000500000000000000" pitchFamily="34" charset="-122"/>
              </a:rPr>
              <a:t>执行相关和译码</a:t>
            </a:r>
            <a:r>
              <a:rPr lang="en-US" altLang="zh-CN" sz="2000" dirty="0">
                <a:solidFill>
                  <a:srgbClr val="0066FF"/>
                </a:solidFill>
                <a:latin typeface="微软雅黑" panose="00000500000000000000" pitchFamily="34" charset="-122"/>
                <a:ea typeface="微软雅黑" panose="00000500000000000000" pitchFamily="34" charset="-122"/>
              </a:rPr>
              <a:t>-</a:t>
            </a:r>
            <a:r>
              <a:rPr lang="zh-CN" altLang="en-US" sz="2000" dirty="0">
                <a:solidFill>
                  <a:srgbClr val="0066FF"/>
                </a:solidFill>
                <a:latin typeface="微软雅黑" panose="00000500000000000000" pitchFamily="34" charset="-122"/>
                <a:ea typeface="微软雅黑" panose="00000500000000000000" pitchFamily="34" charset="-122"/>
              </a:rPr>
              <a:t>访存相关</a:t>
            </a:r>
            <a:endParaRPr lang="zh-CN" altLang="en-US" sz="20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75870" y="278225"/>
            <a:ext cx="3924879" cy="730197"/>
            <a:chOff x="575868" y="278221"/>
            <a:chExt cx="3924879" cy="730196"/>
          </a:xfrm>
        </p:grpSpPr>
        <p:sp>
          <p:nvSpPr>
            <p:cNvPr id="21" name="矩形 20"/>
            <p:cNvSpPr/>
            <p:nvPr/>
          </p:nvSpPr>
          <p:spPr>
            <a:xfrm>
              <a:off x="575868" y="700640"/>
              <a:ext cx="39248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Remove 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45528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消除加载相关</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9" name="图片 8"/>
          <p:cNvPicPr>
            <a:picLocks noChangeAspect="1"/>
          </p:cNvPicPr>
          <p:nvPr/>
        </p:nvPicPr>
        <p:blipFill>
          <a:blip r:embed="rId1"/>
          <a:stretch>
            <a:fillRect/>
          </a:stretch>
        </p:blipFill>
        <p:spPr>
          <a:xfrm>
            <a:off x="1215887" y="2199415"/>
            <a:ext cx="9762470" cy="1960400"/>
          </a:xfrm>
          <a:prstGeom prst="rect">
            <a:avLst/>
          </a:prstGeom>
        </p:spPr>
      </p:pic>
      <p:sp>
        <p:nvSpPr>
          <p:cNvPr id="10" name="矩形 9"/>
          <p:cNvSpPr/>
          <p:nvPr/>
        </p:nvSpPr>
        <p:spPr>
          <a:xfrm>
            <a:off x="5972908" y="3138584"/>
            <a:ext cx="1758461" cy="51581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多周期除法指令</a:t>
            </a:r>
            <a:r>
              <a:rPr lang="en-US" altLang="zh-CN" sz="4800" dirty="0">
                <a:solidFill>
                  <a:srgbClr val="0066FF"/>
                </a:solidFill>
                <a:latin typeface="微软雅黑" panose="00000500000000000000" pitchFamily="34" charset="-122"/>
                <a:ea typeface="微软雅黑" panose="00000500000000000000" pitchFamily="34" charset="-122"/>
              </a:rPr>
              <a:t>DIV</a:t>
            </a:r>
            <a:r>
              <a:rPr lang="zh-CN" altLang="en-US" sz="4800" dirty="0">
                <a:solidFill>
                  <a:srgbClr val="0066FF"/>
                </a:solidFill>
                <a:latin typeface="微软雅黑" panose="00000500000000000000" pitchFamily="34" charset="-122"/>
                <a:ea typeface="微软雅黑" panose="00000500000000000000" pitchFamily="34" charset="-122"/>
              </a:rPr>
              <a:t>的设计</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5235890" cy="954107"/>
            <a:chOff x="611493" y="278221"/>
            <a:chExt cx="5235890" cy="954106"/>
          </a:xfrm>
        </p:grpSpPr>
        <p:sp>
          <p:nvSpPr>
            <p:cNvPr id="21" name="矩形 20"/>
            <p:cNvSpPr/>
            <p:nvPr/>
          </p:nvSpPr>
          <p:spPr>
            <a:xfrm>
              <a:off x="611493" y="736266"/>
              <a:ext cx="5235890"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Instruction Format of Division Instructions</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658053" cy="954106"/>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除法指令的指令格式</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a:p>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8" name="文本框 7"/>
          <p:cNvSpPr txBox="1"/>
          <p:nvPr/>
        </p:nvSpPr>
        <p:spPr>
          <a:xfrm>
            <a:off x="4256609" y="5300783"/>
            <a:ext cx="3679365" cy="461665"/>
          </a:xfrm>
          <a:prstGeom prst="rect">
            <a:avLst/>
          </a:prstGeom>
          <a:solidFill>
            <a:srgbClr val="FFFF00"/>
          </a:solidFill>
        </p:spPr>
        <p:txBody>
          <a:bodyPr wrap="square" rtlCol="0">
            <a:spAutoFit/>
          </a:bodyPr>
          <a:lstStyle/>
          <a:p>
            <a:pPr algn="ctr"/>
            <a:r>
              <a:rPr lang="zh-CN" altLang="en-US" sz="2400" dirty="0">
                <a:latin typeface="微软雅黑" panose="00000500000000000000" pitchFamily="34" charset="-122"/>
                <a:ea typeface="微软雅黑" panose="00000500000000000000" pitchFamily="34" charset="-122"/>
              </a:rPr>
              <a:t>采用</a:t>
            </a:r>
            <a:r>
              <a:rPr lang="zh-CN" altLang="en-US" sz="2400" dirty="0">
                <a:solidFill>
                  <a:srgbClr val="0066FF"/>
                </a:solidFill>
                <a:latin typeface="微软雅黑" panose="00000500000000000000" pitchFamily="34" charset="-122"/>
                <a:ea typeface="微软雅黑" panose="00000500000000000000" pitchFamily="34" charset="-122"/>
              </a:rPr>
              <a:t>试商法</a:t>
            </a:r>
            <a:r>
              <a:rPr lang="zh-CN" altLang="en-US" sz="2400" dirty="0">
                <a:latin typeface="微软雅黑" panose="00000500000000000000" pitchFamily="34" charset="-122"/>
                <a:ea typeface="微软雅黑" panose="00000500000000000000" pitchFamily="34" charset="-122"/>
              </a:rPr>
              <a:t>实现除法运算</a:t>
            </a:r>
            <a:endParaRPr lang="zh-CN" altLang="en-US" sz="2400" dirty="0">
              <a:latin typeface="微软雅黑" panose="00000500000000000000" pitchFamily="34" charset="-122"/>
              <a:ea typeface="微软雅黑" panose="00000500000000000000" pitchFamily="34" charset="-122"/>
            </a:endParaRPr>
          </a:p>
        </p:txBody>
      </p:sp>
      <p:pic>
        <p:nvPicPr>
          <p:cNvPr id="3" name="图片 2"/>
          <p:cNvPicPr>
            <a:picLocks noChangeAspect="1"/>
          </p:cNvPicPr>
          <p:nvPr/>
        </p:nvPicPr>
        <p:blipFill>
          <a:blip r:embed="rId1">
            <a:clrChange>
              <a:clrFrom>
                <a:srgbClr val="FFFFFF"/>
              </a:clrFrom>
              <a:clrTo>
                <a:srgbClr val="FFFFFF">
                  <a:alpha val="0"/>
                </a:srgbClr>
              </a:clrTo>
            </a:clrChange>
          </a:blip>
          <a:stretch>
            <a:fillRect/>
          </a:stretch>
        </p:blipFill>
        <p:spPr>
          <a:xfrm>
            <a:off x="1804987" y="1994720"/>
            <a:ext cx="8582025" cy="2276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611495" y="278225"/>
            <a:ext cx="3798152" cy="765823"/>
            <a:chOff x="611493" y="278221"/>
            <a:chExt cx="3798152" cy="765822"/>
          </a:xfrm>
        </p:grpSpPr>
        <p:sp>
          <p:nvSpPr>
            <p:cNvPr id="21" name="矩形 20"/>
            <p:cNvSpPr/>
            <p:nvPr/>
          </p:nvSpPr>
          <p:spPr>
            <a:xfrm>
              <a:off x="611493" y="736266"/>
              <a:ext cx="292735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Tips in Assembly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汇编指令注意事项</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 name="矩形 1"/>
          <p:cNvSpPr/>
          <p:nvPr/>
        </p:nvSpPr>
        <p:spPr>
          <a:xfrm>
            <a:off x="1068786" y="1292571"/>
            <a:ext cx="4286985" cy="662554"/>
          </a:xfrm>
          <a:prstGeom prst="rect">
            <a:avLst/>
          </a:prstGeom>
          <a:ln>
            <a:solidFill>
              <a:schemeClr val="accent1"/>
            </a:solidFill>
          </a:ln>
        </p:spPr>
        <p:txBody>
          <a:bodyPr wrap="square" lIns="72000" rIns="72000">
            <a:spAutoFit/>
          </a:bodyPr>
          <a:lstStyle/>
          <a:p>
            <a:pPr algn="just">
              <a:lnSpc>
                <a:spcPct val="150000"/>
              </a:lnSpc>
              <a:buClr>
                <a:srgbClr val="FF0066"/>
              </a:buClr>
            </a:pPr>
            <a:r>
              <a:rPr lang="en-US" altLang="zh-CN" sz="2800" dirty="0" err="1">
                <a:latin typeface="微软雅黑" panose="00000500000000000000" pitchFamily="34" charset="-122"/>
                <a:ea typeface="微软雅黑" panose="00000500000000000000" pitchFamily="34" charset="-122"/>
                <a:cs typeface="+mn-ea"/>
                <a:sym typeface="+mn-lt"/>
              </a:rPr>
              <a:t>divu</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t0</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4" name="矩形 3"/>
          <p:cNvSpPr/>
          <p:nvPr/>
        </p:nvSpPr>
        <p:spPr>
          <a:xfrm>
            <a:off x="1068786" y="3133246"/>
            <a:ext cx="4286985" cy="3247877"/>
          </a:xfrm>
          <a:prstGeom prst="rect">
            <a:avLst/>
          </a:prstGeom>
          <a:ln>
            <a:solidFill>
              <a:schemeClr val="accent1"/>
            </a:solidFill>
          </a:ln>
        </p:spPr>
        <p:txBody>
          <a:bodyPr wrap="square" lIns="72000" rIns="72000">
            <a:spAutoFit/>
          </a:bodyPr>
          <a:lstStyle/>
          <a:p>
            <a:pPr algn="just">
              <a:lnSpc>
                <a:spcPct val="1500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bnez</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LABLE1</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ct val="1500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divu</a:t>
            </a:r>
            <a:r>
              <a:rPr lang="en-US" altLang="zh-CN" sz="2800" dirty="0">
                <a:latin typeface="微软雅黑" panose="00000500000000000000" pitchFamily="34" charset="-122"/>
                <a:ea typeface="微软雅黑" panose="00000500000000000000" pitchFamily="34" charset="-122"/>
                <a:cs typeface="+mn-ea"/>
                <a:sym typeface="+mn-lt"/>
              </a:rPr>
              <a:t>    $zero, $</a:t>
            </a:r>
            <a:r>
              <a:rPr lang="en-US" altLang="zh-CN" sz="2800" dirty="0" err="1">
                <a:latin typeface="微软雅黑" panose="00000500000000000000" pitchFamily="34" charset="-122"/>
                <a:ea typeface="微软雅黑" panose="00000500000000000000" pitchFamily="34" charset="-122"/>
                <a:cs typeface="+mn-ea"/>
                <a:sym typeface="+mn-lt"/>
              </a:rPr>
              <a:t>t0</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ct val="1500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break  </a:t>
            </a:r>
            <a:r>
              <a:rPr lang="en-US" altLang="zh-CN" sz="2800" dirty="0" err="1">
                <a:latin typeface="微软雅黑" panose="00000500000000000000" pitchFamily="34" charset="-122"/>
                <a:ea typeface="微软雅黑" panose="00000500000000000000" pitchFamily="34" charset="-122"/>
                <a:cs typeface="+mn-ea"/>
                <a:sym typeface="+mn-lt"/>
              </a:rPr>
              <a:t>0x7</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ct val="150000"/>
              </a:lnSpc>
              <a:buClr>
                <a:srgbClr val="FF0066"/>
              </a:buClr>
            </a:pPr>
            <a:r>
              <a:rPr lang="en-US" altLang="zh-CN" sz="2800" dirty="0" err="1">
                <a:latin typeface="微软雅黑" panose="00000500000000000000" pitchFamily="34" charset="-122"/>
                <a:ea typeface="微软雅黑" panose="00000500000000000000" pitchFamily="34" charset="-122"/>
                <a:cs typeface="+mn-ea"/>
                <a:sym typeface="+mn-lt"/>
              </a:rPr>
              <a:t>LABLE1</a:t>
            </a:r>
            <a:r>
              <a:rPr lang="en-US" altLang="zh-CN" sz="2800" dirty="0">
                <a:latin typeface="微软雅黑" panose="00000500000000000000" pitchFamily="34" charset="-122"/>
                <a:ea typeface="微软雅黑" panose="00000500000000000000" pitchFamily="34" charset="-122"/>
                <a:cs typeface="+mn-ea"/>
                <a:sym typeface="+mn-lt"/>
              </a:rPr>
              <a:t>:</a:t>
            </a:r>
            <a:endParaRPr lang="en-US" altLang="zh-CN" sz="2800" dirty="0">
              <a:latin typeface="微软雅黑" panose="00000500000000000000" pitchFamily="34" charset="-122"/>
              <a:ea typeface="微软雅黑" panose="00000500000000000000" pitchFamily="34" charset="-122"/>
              <a:cs typeface="+mn-ea"/>
              <a:sym typeface="+mn-lt"/>
            </a:endParaRPr>
          </a:p>
          <a:p>
            <a:pPr algn="just">
              <a:lnSpc>
                <a:spcPct val="150000"/>
              </a:lnSpc>
              <a:buClr>
                <a:srgbClr val="FF0066"/>
              </a:buClr>
            </a:pP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mflo</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t0</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5" name="箭头: 下 4"/>
          <p:cNvSpPr/>
          <p:nvPr/>
        </p:nvSpPr>
        <p:spPr>
          <a:xfrm>
            <a:off x="2897582" y="2268187"/>
            <a:ext cx="629392" cy="66255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p:cNvSpPr/>
          <p:nvPr/>
        </p:nvSpPr>
        <p:spPr>
          <a:xfrm>
            <a:off x="6836229" y="1292571"/>
            <a:ext cx="4286985" cy="662554"/>
          </a:xfrm>
          <a:prstGeom prst="rect">
            <a:avLst/>
          </a:prstGeom>
          <a:ln>
            <a:solidFill>
              <a:schemeClr val="accent1"/>
            </a:solidFill>
          </a:ln>
        </p:spPr>
        <p:txBody>
          <a:bodyPr wrap="square" lIns="72000" rIns="72000">
            <a:spAutoFit/>
          </a:bodyPr>
          <a:lstStyle/>
          <a:p>
            <a:pPr algn="just">
              <a:lnSpc>
                <a:spcPct val="150000"/>
              </a:lnSpc>
              <a:buClr>
                <a:srgbClr val="FF0066"/>
              </a:buClr>
            </a:pPr>
            <a:r>
              <a:rPr lang="en-US" altLang="zh-CN" sz="2800" dirty="0" err="1">
                <a:latin typeface="微软雅黑" panose="00000500000000000000" pitchFamily="34" charset="-122"/>
                <a:ea typeface="微软雅黑" panose="00000500000000000000" pitchFamily="34" charset="-122"/>
                <a:cs typeface="+mn-ea"/>
                <a:sym typeface="+mn-lt"/>
              </a:rPr>
              <a:t>divu</a:t>
            </a:r>
            <a:r>
              <a:rPr lang="en-US" altLang="zh-CN" sz="2800" dirty="0">
                <a:latin typeface="微软雅黑" panose="00000500000000000000" pitchFamily="34" charset="-122"/>
                <a:ea typeface="微软雅黑" panose="00000500000000000000" pitchFamily="34" charset="-122"/>
                <a:cs typeface="+mn-ea"/>
                <a:sym typeface="+mn-lt"/>
              </a:rPr>
              <a:t>   $zero, $</a:t>
            </a:r>
            <a:r>
              <a:rPr lang="en-US" altLang="zh-CN" sz="2800" dirty="0" err="1">
                <a:latin typeface="微软雅黑" panose="00000500000000000000" pitchFamily="34" charset="-122"/>
                <a:ea typeface="微软雅黑" panose="00000500000000000000" pitchFamily="34" charset="-122"/>
                <a:cs typeface="+mn-ea"/>
                <a:sym typeface="+mn-lt"/>
              </a:rPr>
              <a:t>t0</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7" name="矩形 6"/>
          <p:cNvSpPr/>
          <p:nvPr/>
        </p:nvSpPr>
        <p:spPr>
          <a:xfrm>
            <a:off x="6836229" y="3133246"/>
            <a:ext cx="4286985" cy="662554"/>
          </a:xfrm>
          <a:prstGeom prst="rect">
            <a:avLst/>
          </a:prstGeom>
          <a:ln>
            <a:solidFill>
              <a:schemeClr val="accent1"/>
            </a:solidFill>
          </a:ln>
        </p:spPr>
        <p:txBody>
          <a:bodyPr wrap="square" lIns="72000" rIns="72000">
            <a:spAutoFit/>
          </a:bodyPr>
          <a:lstStyle/>
          <a:p>
            <a:pPr algn="just">
              <a:lnSpc>
                <a:spcPct val="150000"/>
              </a:lnSpc>
              <a:buClr>
                <a:srgbClr val="FF0066"/>
              </a:buClr>
            </a:pPr>
            <a:r>
              <a:rPr lang="en-US" altLang="zh-CN" sz="2800" dirty="0" err="1">
                <a:latin typeface="微软雅黑" panose="00000500000000000000" pitchFamily="34" charset="-122"/>
                <a:ea typeface="微软雅黑" panose="00000500000000000000" pitchFamily="34" charset="-122"/>
                <a:cs typeface="+mn-ea"/>
                <a:sym typeface="+mn-lt"/>
              </a:rPr>
              <a:t>divu</a:t>
            </a:r>
            <a:r>
              <a:rPr lang="en-US" altLang="zh-CN" sz="2800" dirty="0">
                <a:latin typeface="微软雅黑" panose="00000500000000000000" pitchFamily="34" charset="-122"/>
                <a:ea typeface="微软雅黑" panose="00000500000000000000" pitchFamily="34" charset="-122"/>
                <a:cs typeface="+mn-ea"/>
                <a:sym typeface="+mn-lt"/>
              </a:rPr>
              <a:t>   $zero, $</a:t>
            </a:r>
            <a:r>
              <a:rPr lang="en-US" altLang="zh-CN" sz="2800" dirty="0" err="1">
                <a:latin typeface="微软雅黑" panose="00000500000000000000" pitchFamily="34" charset="-122"/>
                <a:ea typeface="微软雅黑" panose="00000500000000000000" pitchFamily="34" charset="-122"/>
                <a:cs typeface="+mn-ea"/>
                <a:sym typeface="+mn-lt"/>
              </a:rPr>
              <a:t>t0</a:t>
            </a:r>
            <a:r>
              <a:rPr lang="en-US" altLang="zh-CN" sz="2800" dirty="0">
                <a:latin typeface="微软雅黑" panose="00000500000000000000" pitchFamily="34" charset="-122"/>
                <a:ea typeface="微软雅黑" panose="00000500000000000000" pitchFamily="34" charset="-122"/>
                <a:cs typeface="+mn-ea"/>
                <a:sym typeface="+mn-lt"/>
              </a:rPr>
              <a:t>, $</a:t>
            </a:r>
            <a:r>
              <a:rPr lang="en-US" altLang="zh-CN" sz="2800" dirty="0" err="1">
                <a:latin typeface="微软雅黑" panose="00000500000000000000" pitchFamily="34" charset="-122"/>
                <a:ea typeface="微软雅黑" panose="00000500000000000000" pitchFamily="34" charset="-122"/>
                <a:cs typeface="+mn-ea"/>
                <a:sym typeface="+mn-lt"/>
              </a:rPr>
              <a:t>t1</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9" name="箭头: 下 8"/>
          <p:cNvSpPr/>
          <p:nvPr/>
        </p:nvSpPr>
        <p:spPr>
          <a:xfrm>
            <a:off x="8665025" y="2268187"/>
            <a:ext cx="629392" cy="662554"/>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p:cNvSpPr txBox="1"/>
          <p:nvPr/>
        </p:nvSpPr>
        <p:spPr>
          <a:xfrm>
            <a:off x="967493" y="2313353"/>
            <a:ext cx="1810653" cy="461665"/>
          </a:xfrm>
          <a:prstGeom prst="rect">
            <a:avLst/>
          </a:prstGeom>
          <a:noFill/>
        </p:spPr>
        <p:txBody>
          <a:bodyPr wrap="square" rtlCol="0">
            <a:spAutoFit/>
          </a:bodyPr>
          <a:lstStyle/>
          <a:p>
            <a:pPr algn="ctr"/>
            <a:r>
              <a:rPr lang="zh-CN" altLang="en-US" sz="2400" dirty="0">
                <a:solidFill>
                  <a:srgbClr val="FF0066"/>
                </a:solidFill>
                <a:latin typeface="微软雅黑" panose="00000500000000000000" pitchFamily="34" charset="-122"/>
                <a:ea typeface="微软雅黑" panose="00000500000000000000" pitchFamily="34" charset="-122"/>
              </a:rPr>
              <a:t>反汇编结果</a:t>
            </a:r>
            <a:endParaRPr lang="zh-CN" altLang="en-US" sz="2400" dirty="0">
              <a:solidFill>
                <a:srgbClr val="FF0066"/>
              </a:solidFill>
              <a:latin typeface="微软雅黑" panose="00000500000000000000" pitchFamily="34" charset="-122"/>
              <a:ea typeface="微软雅黑" panose="00000500000000000000" pitchFamily="34" charset="-122"/>
            </a:endParaRPr>
          </a:p>
        </p:txBody>
      </p:sp>
      <p:sp>
        <p:nvSpPr>
          <p:cNvPr id="11" name="文本框 10"/>
          <p:cNvSpPr txBox="1"/>
          <p:nvPr/>
        </p:nvSpPr>
        <p:spPr>
          <a:xfrm>
            <a:off x="6836229" y="2313352"/>
            <a:ext cx="1810653" cy="461665"/>
          </a:xfrm>
          <a:prstGeom prst="rect">
            <a:avLst/>
          </a:prstGeom>
          <a:noFill/>
        </p:spPr>
        <p:txBody>
          <a:bodyPr wrap="square" rtlCol="0">
            <a:spAutoFit/>
          </a:bodyPr>
          <a:lstStyle/>
          <a:p>
            <a:pPr algn="ctr"/>
            <a:r>
              <a:rPr lang="zh-CN" altLang="en-US" sz="2400" dirty="0">
                <a:solidFill>
                  <a:srgbClr val="FF0066"/>
                </a:solidFill>
                <a:latin typeface="微软雅黑" panose="00000500000000000000" pitchFamily="34" charset="-122"/>
                <a:ea typeface="微软雅黑" panose="00000500000000000000" pitchFamily="34" charset="-122"/>
              </a:rPr>
              <a:t>反汇编结果</a:t>
            </a:r>
            <a:endParaRPr lang="zh-CN" altLang="en-US" sz="2400" dirty="0">
              <a:solidFill>
                <a:srgbClr val="FF0066"/>
              </a:solidFill>
              <a:latin typeface="微软雅黑" panose="00000500000000000000" pitchFamily="34" charset="-122"/>
              <a:ea typeface="微软雅黑" panose="00000500000000000000" pitchFamily="34" charset="-122"/>
            </a:endParaRPr>
          </a:p>
        </p:txBody>
      </p:sp>
      <p:sp>
        <p:nvSpPr>
          <p:cNvPr id="12" name="文本框 11"/>
          <p:cNvSpPr txBox="1"/>
          <p:nvPr/>
        </p:nvSpPr>
        <p:spPr>
          <a:xfrm>
            <a:off x="6626427" y="4441211"/>
            <a:ext cx="4706588" cy="461665"/>
          </a:xfrm>
          <a:prstGeom prst="rect">
            <a:avLst/>
          </a:prstGeom>
          <a:noFill/>
        </p:spPr>
        <p:txBody>
          <a:bodyPr wrap="square" rtlCol="0">
            <a:spAutoFit/>
          </a:bodyPr>
          <a:lstStyle/>
          <a:p>
            <a:pPr algn="ctr"/>
            <a:r>
              <a:rPr lang="zh-CN" altLang="en-US" sz="2400" dirty="0">
                <a:solidFill>
                  <a:srgbClr val="0066FF"/>
                </a:solidFill>
                <a:latin typeface="微软雅黑" panose="00000500000000000000" pitchFamily="34" charset="-122"/>
                <a:ea typeface="微软雅黑" panose="00000500000000000000" pitchFamily="34" charset="-122"/>
              </a:rPr>
              <a:t>计算结果仍然保存在</a:t>
            </a:r>
            <a:r>
              <a:rPr lang="en-US" altLang="zh-CN" sz="2400" dirty="0">
                <a:solidFill>
                  <a:srgbClr val="0066FF"/>
                </a:solidFill>
                <a:latin typeface="微软雅黑" panose="00000500000000000000" pitchFamily="34" charset="-122"/>
                <a:ea typeface="微软雅黑" panose="00000500000000000000" pitchFamily="34" charset="-122"/>
              </a:rPr>
              <a:t>HILO</a:t>
            </a:r>
            <a:r>
              <a:rPr lang="zh-CN" altLang="en-US" sz="2400" dirty="0">
                <a:solidFill>
                  <a:srgbClr val="0066FF"/>
                </a:solidFill>
                <a:latin typeface="微软雅黑" panose="00000500000000000000" pitchFamily="34" charset="-122"/>
                <a:ea typeface="微软雅黑" panose="00000500000000000000" pitchFamily="34" charset="-122"/>
              </a:rPr>
              <a:t>寄存器</a:t>
            </a:r>
            <a:endParaRPr lang="zh-CN" altLang="en-US" sz="2400" dirty="0">
              <a:solidFill>
                <a:srgbClr val="0066FF"/>
              </a:solidFill>
              <a:latin typeface="微软雅黑" panose="00000500000000000000" pitchFamily="34" charset="-122"/>
              <a:ea typeface="微软雅黑" panose="00000500000000000000" pitchFamily="34" charset="-122"/>
            </a:endParaRPr>
          </a:p>
        </p:txBody>
      </p:sp>
      <p:sp>
        <p:nvSpPr>
          <p:cNvPr id="13" name="L 形 12"/>
          <p:cNvSpPr/>
          <p:nvPr/>
        </p:nvSpPr>
        <p:spPr>
          <a:xfrm rot="18965120">
            <a:off x="10231526" y="2110167"/>
            <a:ext cx="640682" cy="299320"/>
          </a:xfrm>
          <a:prstGeom prst="corner">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linds(horizont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linds(horizontal)">
                                      <p:cBhvr>
                                        <p:cTn id="26" dur="500"/>
                                        <p:tgtEl>
                                          <p:spTgt spid="9"/>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blinds(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blinds(horizontal)">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9" grpId="0" animBg="1"/>
      <p:bldP spid="10" grpId="0"/>
      <p:bldP spid="11" grpId="0"/>
      <p:bldP spid="12" grpId="0"/>
      <p:bldP spid="1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3544868" cy="718321"/>
            <a:chOff x="599618" y="278221"/>
            <a:chExt cx="3544868" cy="718320"/>
          </a:xfrm>
        </p:grpSpPr>
        <p:sp>
          <p:nvSpPr>
            <p:cNvPr id="21" name="矩形 20"/>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1-bit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48152" y="1292571"/>
            <a:ext cx="10687788"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每个时钟周期选取被除数中的</a:t>
            </a:r>
            <a:r>
              <a:rPr lang="en-US" altLang="zh-CN" sz="2800" dirty="0">
                <a:latin typeface="微软雅黑" panose="00000500000000000000" pitchFamily="34" charset="-122"/>
                <a:ea typeface="微软雅黑" panose="00000500000000000000" pitchFamily="34" charset="-122"/>
                <a:cs typeface="+mn-ea"/>
                <a:sym typeface="+mn-lt"/>
              </a:rPr>
              <a:t>1</a:t>
            </a:r>
            <a:r>
              <a:rPr lang="zh-CN" altLang="en-US" sz="2800" dirty="0">
                <a:latin typeface="微软雅黑" panose="00000500000000000000" pitchFamily="34" charset="-122"/>
                <a:ea typeface="微软雅黑" panose="00000500000000000000" pitchFamily="34" charset="-122"/>
                <a:cs typeface="+mn-ea"/>
                <a:sym typeface="+mn-lt"/>
              </a:rPr>
              <a:t>位参与运算。</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对于</a:t>
            </a:r>
            <a:r>
              <a:rPr lang="en-US" altLang="zh-CN" sz="2800" dirty="0">
                <a:latin typeface="微软雅黑" panose="00000500000000000000" pitchFamily="34" charset="-122"/>
                <a:ea typeface="微软雅黑" panose="00000500000000000000" pitchFamily="34" charset="-122"/>
                <a:cs typeface="+mn-ea"/>
                <a:sym typeface="+mn-lt"/>
              </a:rPr>
              <a:t>32</a:t>
            </a:r>
            <a:r>
              <a:rPr lang="zh-CN" altLang="en-US" sz="2800" dirty="0">
                <a:latin typeface="微软雅黑" panose="00000500000000000000" pitchFamily="34" charset="-122"/>
                <a:ea typeface="微软雅黑" panose="00000500000000000000" pitchFamily="34" charset="-122"/>
                <a:cs typeface="+mn-ea"/>
                <a:sym typeface="+mn-lt"/>
              </a:rPr>
              <a:t>位的除法，需要</a:t>
            </a:r>
            <a:r>
              <a:rPr lang="en-US" altLang="zh-CN" sz="2800" dirty="0">
                <a:latin typeface="微软雅黑" panose="00000500000000000000" pitchFamily="34" charset="-122"/>
                <a:ea typeface="微软雅黑" panose="00000500000000000000" pitchFamily="34" charset="-122"/>
                <a:cs typeface="+mn-ea"/>
                <a:sym typeface="+mn-lt"/>
              </a:rPr>
              <a:t>32</a:t>
            </a:r>
            <a:r>
              <a:rPr lang="zh-CN" altLang="en-US" sz="2800" dirty="0">
                <a:latin typeface="微软雅黑" panose="00000500000000000000" pitchFamily="34" charset="-122"/>
                <a:ea typeface="微软雅黑" panose="00000500000000000000" pitchFamily="34" charset="-122"/>
                <a:cs typeface="+mn-ea"/>
                <a:sym typeface="+mn-lt"/>
              </a:rPr>
              <a:t>个时钟周期才能得到除法的结果。</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假设被除数数为</a:t>
            </a:r>
            <a:r>
              <a:rPr lang="en-US" altLang="zh-CN" sz="2800" dirty="0">
                <a:latin typeface="微软雅黑" panose="00000500000000000000" pitchFamily="34" charset="-122"/>
                <a:ea typeface="微软雅黑" panose="00000500000000000000" pitchFamily="34" charset="-122"/>
                <a:cs typeface="+mn-ea"/>
                <a:sym typeface="+mn-lt"/>
              </a:rPr>
              <a:t>m</a:t>
            </a:r>
            <a:r>
              <a:rPr lang="zh-CN" altLang="en-US" sz="2800" dirty="0">
                <a:latin typeface="微软雅黑" panose="00000500000000000000" pitchFamily="34" charset="-122"/>
                <a:ea typeface="微软雅黑" panose="00000500000000000000" pitchFamily="34" charset="-122"/>
                <a:cs typeface="+mn-ea"/>
                <a:sym typeface="+mn-lt"/>
              </a:rPr>
              <a:t>，除数为</a:t>
            </a:r>
            <a:r>
              <a:rPr lang="en-US" altLang="zh-CN" sz="2800" dirty="0">
                <a:latin typeface="微软雅黑" panose="00000500000000000000" pitchFamily="34" charset="-122"/>
                <a:ea typeface="微软雅黑" panose="00000500000000000000" pitchFamily="34" charset="-122"/>
                <a:cs typeface="+mn-ea"/>
                <a:sym typeface="+mn-lt"/>
              </a:rPr>
              <a:t>n</a:t>
            </a:r>
            <a:r>
              <a:rPr lang="zh-CN" altLang="en-US" sz="2800" dirty="0">
                <a:latin typeface="微软雅黑" panose="00000500000000000000" pitchFamily="34" charset="-122"/>
                <a:ea typeface="微软雅黑" panose="00000500000000000000" pitchFamily="34" charset="-122"/>
                <a:cs typeface="+mn-ea"/>
                <a:sym typeface="+mn-lt"/>
              </a:rPr>
              <a:t>，商保存到</a:t>
            </a:r>
            <a:r>
              <a:rPr lang="en-US" altLang="zh-CN" sz="2800" dirty="0">
                <a:latin typeface="微软雅黑" panose="00000500000000000000" pitchFamily="34" charset="-122"/>
                <a:ea typeface="微软雅黑" panose="00000500000000000000" pitchFamily="34" charset="-122"/>
                <a:cs typeface="+mn-ea"/>
                <a:sym typeface="+mn-lt"/>
              </a:rPr>
              <a:t>s</a:t>
            </a:r>
            <a:r>
              <a:rPr lang="zh-CN" altLang="en-US" sz="2800" dirty="0">
                <a:latin typeface="微软雅黑" panose="00000500000000000000" pitchFamily="34" charset="-122"/>
                <a:ea typeface="微软雅黑" panose="00000500000000000000" pitchFamily="34" charset="-122"/>
                <a:cs typeface="+mn-ea"/>
                <a:sym typeface="+mn-lt"/>
              </a:rPr>
              <a:t>中，二进制被除数的位数为</a:t>
            </a:r>
            <a:r>
              <a:rPr lang="en-US" altLang="zh-CN" sz="2800" dirty="0">
                <a:latin typeface="微软雅黑" panose="00000500000000000000" pitchFamily="34" charset="-122"/>
                <a:ea typeface="微软雅黑" panose="00000500000000000000" pitchFamily="34" charset="-122"/>
                <a:cs typeface="+mn-ea"/>
                <a:sym typeface="+mn-lt"/>
              </a:rPr>
              <a:t>k</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1</a:t>
            </a:r>
            <a:r>
              <a:rPr lang="zh-CN" altLang="en-US" sz="2800" dirty="0">
                <a:latin typeface="微软雅黑" panose="00000500000000000000" pitchFamily="34" charset="-122"/>
                <a:ea typeface="微软雅黑" panose="00000500000000000000" pitchFamily="34" charset="-122"/>
                <a:cs typeface="+mn-ea"/>
                <a:sym typeface="+mn-lt"/>
              </a:rPr>
              <a:t>位试商法的计算流程如下：</a:t>
            </a:r>
            <a:endParaRPr lang="zh-CN" altLang="en-US" sz="28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748152" y="1233196"/>
            <a:ext cx="10687788" cy="5320816"/>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sz="2400"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400" dirty="0">
                <a:latin typeface="微软雅黑" panose="00000500000000000000" pitchFamily="34" charset="-122"/>
                <a:ea typeface="微软雅黑" panose="00000500000000000000" pitchFamily="34" charset="-122"/>
                <a:cs typeface="+mn-ea"/>
                <a:sym typeface="+mn-lt"/>
              </a:rPr>
              <a:t>取出被除数的最高位</a:t>
            </a:r>
            <a:r>
              <a:rPr lang="en-US" altLang="zh-CN" sz="2400" dirty="0">
                <a:latin typeface="微软雅黑" panose="00000500000000000000" pitchFamily="34" charset="-122"/>
                <a:ea typeface="微软雅黑" panose="00000500000000000000" pitchFamily="34" charset="-122"/>
                <a:cs typeface="+mn-ea"/>
                <a:sym typeface="+mn-lt"/>
              </a:rPr>
              <a:t>m[k - 1]</a:t>
            </a:r>
            <a:r>
              <a:rPr lang="zh-CN" altLang="en-US" sz="2400" dirty="0">
                <a:latin typeface="微软雅黑" panose="00000500000000000000" pitchFamily="34" charset="-122"/>
                <a:ea typeface="微软雅黑" panose="00000500000000000000" pitchFamily="34" charset="-122"/>
                <a:cs typeface="+mn-ea"/>
                <a:sym typeface="+mn-lt"/>
              </a:rPr>
              <a:t>，使用被除数的最高位减去除数</a:t>
            </a:r>
            <a:r>
              <a:rPr lang="en-US" altLang="zh-CN" sz="2400" dirty="0">
                <a:latin typeface="微软雅黑" panose="00000500000000000000" pitchFamily="34" charset="-122"/>
                <a:ea typeface="微软雅黑" panose="00000500000000000000" pitchFamily="34" charset="-122"/>
                <a:cs typeface="+mn-ea"/>
                <a:sym typeface="+mn-lt"/>
              </a:rPr>
              <a:t>n</a:t>
            </a:r>
            <a:r>
              <a:rPr lang="zh-CN" altLang="en-US" sz="2400" dirty="0">
                <a:latin typeface="微软雅黑" panose="00000500000000000000" pitchFamily="34" charset="-122"/>
                <a:ea typeface="微软雅黑" panose="00000500000000000000" pitchFamily="34" charset="-122"/>
                <a:cs typeface="+mn-ea"/>
                <a:sym typeface="+mn-lt"/>
              </a:rPr>
              <a:t>，如果结果大于等于</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，则商</a:t>
            </a:r>
            <a:r>
              <a:rPr lang="en-US" altLang="zh-CN" sz="2400" dirty="0">
                <a:latin typeface="微软雅黑" panose="00000500000000000000" pitchFamily="34" charset="-122"/>
                <a:ea typeface="微软雅黑" panose="00000500000000000000" pitchFamily="34" charset="-122"/>
                <a:cs typeface="+mn-ea"/>
                <a:sym typeface="+mn-lt"/>
              </a:rPr>
              <a:t>s[k - 1]</a:t>
            </a:r>
            <a:r>
              <a:rPr lang="zh-CN" altLang="en-US" sz="2400" dirty="0">
                <a:latin typeface="微软雅黑" panose="00000500000000000000" pitchFamily="34" charset="-122"/>
                <a:ea typeface="微软雅黑" panose="00000500000000000000" pitchFamily="34" charset="-122"/>
                <a:cs typeface="+mn-ea"/>
                <a:sym typeface="+mn-lt"/>
              </a:rPr>
              <a:t>为</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；反之为</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a:t>
            </a:r>
            <a:endParaRPr lang="zh-CN" altLang="en-US" sz="24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sz="2400" dirty="0">
                <a:solidFill>
                  <a:srgbClr val="0066FF"/>
                </a:solidFill>
                <a:latin typeface="微软雅黑" panose="00000500000000000000" pitchFamily="34" charset="-122"/>
                <a:ea typeface="微软雅黑" panose="00000500000000000000" pitchFamily="34" charset="-122"/>
                <a:cs typeface="+mn-ea"/>
                <a:sym typeface="+mn-lt"/>
              </a:rPr>
              <a:t>2</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400" dirty="0">
                <a:latin typeface="微软雅黑" panose="00000500000000000000" pitchFamily="34" charset="-122"/>
                <a:ea typeface="微软雅黑" panose="00000500000000000000" pitchFamily="34" charset="-122"/>
                <a:cs typeface="+mn-ea"/>
                <a:sym typeface="+mn-lt"/>
              </a:rPr>
              <a:t>如果上一步的结果为</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，表示当前的被减数（</a:t>
            </a:r>
            <a:r>
              <a:rPr lang="en-US" altLang="zh-CN" sz="2400" dirty="0">
                <a:latin typeface="微软雅黑" panose="00000500000000000000" pitchFamily="34" charset="-122"/>
                <a:ea typeface="微软雅黑" panose="00000500000000000000" pitchFamily="34" charset="-122"/>
                <a:cs typeface="+mn-ea"/>
                <a:sym typeface="+mn-lt"/>
              </a:rPr>
              <a:t>minuend</a:t>
            </a:r>
            <a:r>
              <a:rPr lang="zh-CN" altLang="en-US" sz="2400" dirty="0">
                <a:latin typeface="微软雅黑" panose="00000500000000000000" pitchFamily="34" charset="-122"/>
                <a:ea typeface="微软雅黑" panose="00000500000000000000" pitchFamily="34" charset="-122"/>
                <a:cs typeface="+mn-ea"/>
                <a:sym typeface="+mn-lt"/>
              </a:rPr>
              <a:t>）小于除数，则取出被除数剩下的值得最高位</a:t>
            </a:r>
            <a:r>
              <a:rPr lang="en-US" altLang="zh-CN" sz="2400" dirty="0">
                <a:latin typeface="微软雅黑" panose="00000500000000000000" pitchFamily="34" charset="-122"/>
                <a:ea typeface="微软雅黑" panose="00000500000000000000" pitchFamily="34" charset="-122"/>
                <a:cs typeface="+mn-ea"/>
                <a:sym typeface="+mn-lt"/>
              </a:rPr>
              <a:t>m[k - 2]</a:t>
            </a:r>
            <a:r>
              <a:rPr lang="zh-CN" altLang="en-US" sz="2400" dirty="0">
                <a:latin typeface="微软雅黑" panose="00000500000000000000" pitchFamily="34" charset="-122"/>
                <a:ea typeface="微软雅黑" panose="00000500000000000000" pitchFamily="34" charset="-122"/>
                <a:cs typeface="+mn-ea"/>
                <a:sym typeface="+mn-lt"/>
              </a:rPr>
              <a:t>，与当前被减数组合作为下一轮的被减数；如果上一步得出的结果是</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，表示当前的被减数大于除数，则利用上一步中减法的结果与被除数剩下的值的最高位</a:t>
            </a:r>
            <a:r>
              <a:rPr lang="en-US" altLang="zh-CN" sz="2400" dirty="0">
                <a:latin typeface="微软雅黑" panose="00000500000000000000" pitchFamily="34" charset="-122"/>
                <a:ea typeface="微软雅黑" panose="00000500000000000000" pitchFamily="34" charset="-122"/>
                <a:cs typeface="+mn-ea"/>
                <a:sym typeface="+mn-lt"/>
              </a:rPr>
              <a:t>m[k - 2]</a:t>
            </a:r>
            <a:r>
              <a:rPr lang="zh-CN" altLang="en-US" sz="2400" dirty="0">
                <a:latin typeface="微软雅黑" panose="00000500000000000000" pitchFamily="34" charset="-122"/>
                <a:ea typeface="微软雅黑" panose="00000500000000000000" pitchFamily="34" charset="-122"/>
                <a:cs typeface="+mn-ea"/>
                <a:sym typeface="+mn-lt"/>
              </a:rPr>
              <a:t>组合作为下一轮的被减数。然后</a:t>
            </a:r>
            <a:r>
              <a:rPr lang="en-US" altLang="zh-CN" sz="2400" dirty="0">
                <a:latin typeface="微软雅黑" panose="00000500000000000000" pitchFamily="34" charset="-122"/>
                <a:ea typeface="微软雅黑" panose="00000500000000000000" pitchFamily="34" charset="-122"/>
                <a:cs typeface="+mn-ea"/>
                <a:sym typeface="+mn-lt"/>
              </a:rPr>
              <a:t>k</a:t>
            </a:r>
            <a:r>
              <a:rPr lang="zh-CN" altLang="en-US" sz="2400" dirty="0">
                <a:latin typeface="微软雅黑" panose="00000500000000000000" pitchFamily="34" charset="-122"/>
                <a:ea typeface="微软雅黑" panose="00000500000000000000" pitchFamily="34" charset="-122"/>
                <a:cs typeface="+mn-ea"/>
                <a:sym typeface="+mn-lt"/>
              </a:rPr>
              <a:t>减</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a:t>
            </a:r>
            <a:endParaRPr lang="zh-CN" altLang="en-US" sz="24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sz="2400" dirty="0">
                <a:solidFill>
                  <a:srgbClr val="0066FF"/>
                </a:solidFill>
                <a:latin typeface="微软雅黑" panose="00000500000000000000" pitchFamily="34" charset="-122"/>
                <a:ea typeface="微软雅黑" panose="00000500000000000000" pitchFamily="34" charset="-122"/>
                <a:cs typeface="+mn-ea"/>
                <a:sym typeface="+mn-lt"/>
              </a:rPr>
              <a:t>3</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sz="2400" dirty="0">
                <a:latin typeface="微软雅黑" panose="00000500000000000000" pitchFamily="34" charset="-122"/>
                <a:ea typeface="微软雅黑" panose="00000500000000000000" pitchFamily="34" charset="-122"/>
                <a:cs typeface="+mn-ea"/>
                <a:sym typeface="+mn-lt"/>
              </a:rPr>
              <a:t>新的被减数减去除数，如果结果大于等于</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，则商的</a:t>
            </a:r>
            <a:r>
              <a:rPr lang="en-US" altLang="zh-CN" sz="2400" dirty="0">
                <a:latin typeface="微软雅黑" panose="00000500000000000000" pitchFamily="34" charset="-122"/>
                <a:ea typeface="微软雅黑" panose="00000500000000000000" pitchFamily="34" charset="-122"/>
                <a:cs typeface="+mn-ea"/>
                <a:sym typeface="+mn-lt"/>
              </a:rPr>
              <a:t>s[k - 2]</a:t>
            </a:r>
            <a:r>
              <a:rPr lang="zh-CN" altLang="en-US" sz="2400" dirty="0">
                <a:latin typeface="微软雅黑" panose="00000500000000000000" pitchFamily="34" charset="-122"/>
                <a:ea typeface="微软雅黑" panose="00000500000000000000" pitchFamily="34" charset="-122"/>
                <a:cs typeface="+mn-ea"/>
                <a:sym typeface="+mn-lt"/>
              </a:rPr>
              <a:t>为</a:t>
            </a:r>
            <a:r>
              <a:rPr lang="en-US" altLang="zh-CN" sz="2400" dirty="0">
                <a:latin typeface="微软雅黑" panose="00000500000000000000" pitchFamily="34" charset="-122"/>
                <a:ea typeface="微软雅黑" panose="00000500000000000000" pitchFamily="34" charset="-122"/>
                <a:cs typeface="+mn-ea"/>
                <a:sym typeface="+mn-lt"/>
              </a:rPr>
              <a:t>1</a:t>
            </a:r>
            <a:r>
              <a:rPr lang="zh-CN" altLang="en-US" sz="2400" dirty="0">
                <a:latin typeface="微软雅黑" panose="00000500000000000000" pitchFamily="34" charset="-122"/>
                <a:ea typeface="微软雅黑" panose="00000500000000000000" pitchFamily="34" charset="-122"/>
                <a:cs typeface="+mn-ea"/>
                <a:sym typeface="+mn-lt"/>
              </a:rPr>
              <a:t>；否则为</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。重复步骤</a:t>
            </a:r>
            <a:r>
              <a:rPr lang="en-US" altLang="zh-CN" sz="2400" dirty="0">
                <a:latin typeface="微软雅黑" panose="00000500000000000000" pitchFamily="34" charset="-122"/>
                <a:ea typeface="微软雅黑" panose="00000500000000000000" pitchFamily="34" charset="-122"/>
                <a:cs typeface="+mn-ea"/>
                <a:sym typeface="+mn-lt"/>
              </a:rPr>
              <a:t>2</a:t>
            </a:r>
            <a:r>
              <a:rPr lang="zh-CN" altLang="en-US" sz="2400" dirty="0">
                <a:latin typeface="微软雅黑" panose="00000500000000000000" pitchFamily="34" charset="-122"/>
                <a:ea typeface="微软雅黑" panose="00000500000000000000" pitchFamily="34" charset="-122"/>
                <a:cs typeface="+mn-ea"/>
                <a:sym typeface="+mn-lt"/>
              </a:rPr>
              <a:t>和步骤</a:t>
            </a:r>
            <a:r>
              <a:rPr lang="en-US" altLang="zh-CN" sz="2400" dirty="0">
                <a:latin typeface="微软雅黑" panose="00000500000000000000" pitchFamily="34" charset="-122"/>
                <a:ea typeface="微软雅黑" panose="00000500000000000000" pitchFamily="34" charset="-122"/>
                <a:cs typeface="+mn-ea"/>
                <a:sym typeface="+mn-lt"/>
              </a:rPr>
              <a:t>3</a:t>
            </a:r>
            <a:r>
              <a:rPr lang="zh-CN" altLang="en-US" sz="2400" dirty="0">
                <a:latin typeface="微软雅黑" panose="00000500000000000000" pitchFamily="34" charset="-122"/>
                <a:ea typeface="微软雅黑" panose="00000500000000000000" pitchFamily="34" charset="-122"/>
                <a:cs typeface="+mn-ea"/>
                <a:sym typeface="+mn-lt"/>
              </a:rPr>
              <a:t>，直到</a:t>
            </a:r>
            <a:r>
              <a:rPr lang="en-US" altLang="zh-CN" sz="2400" dirty="0">
                <a:latin typeface="微软雅黑" panose="00000500000000000000" pitchFamily="34" charset="-122"/>
                <a:ea typeface="微软雅黑" panose="00000500000000000000" pitchFamily="34" charset="-122"/>
                <a:cs typeface="+mn-ea"/>
                <a:sym typeface="+mn-lt"/>
              </a:rPr>
              <a:t>k</a:t>
            </a:r>
            <a:r>
              <a:rPr lang="zh-CN" altLang="en-US" sz="2400" dirty="0">
                <a:latin typeface="微软雅黑" panose="00000500000000000000" pitchFamily="34" charset="-122"/>
                <a:ea typeface="微软雅黑" panose="00000500000000000000" pitchFamily="34" charset="-122"/>
                <a:cs typeface="+mn-ea"/>
                <a:sym typeface="+mn-lt"/>
              </a:rPr>
              <a:t>等于</a:t>
            </a:r>
            <a:r>
              <a:rPr lang="en-US" altLang="zh-CN" sz="2400" dirty="0">
                <a:latin typeface="微软雅黑" panose="00000500000000000000" pitchFamily="34" charset="-122"/>
                <a:ea typeface="微软雅黑" panose="00000500000000000000" pitchFamily="34" charset="-122"/>
                <a:cs typeface="+mn-ea"/>
                <a:sym typeface="+mn-lt"/>
              </a:rPr>
              <a:t>0</a:t>
            </a:r>
            <a:r>
              <a:rPr lang="zh-CN" altLang="en-US" sz="2400" dirty="0">
                <a:latin typeface="微软雅黑" panose="00000500000000000000" pitchFamily="34" charset="-122"/>
                <a:ea typeface="微软雅黑" panose="00000500000000000000" pitchFamily="34" charset="-122"/>
                <a:cs typeface="+mn-ea"/>
                <a:sym typeface="+mn-lt"/>
              </a:rPr>
              <a:t>。最终剩下的被减数就是余数。 </a:t>
            </a:r>
            <a:endParaRPr lang="zh-CN" altLang="en-US" sz="2400" dirty="0">
              <a:latin typeface="微软雅黑" panose="00000500000000000000" pitchFamily="34" charset="-122"/>
              <a:ea typeface="微软雅黑" panose="00000500000000000000"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1-bit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1</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653151" y="1292571"/>
            <a:ext cx="10889666" cy="4509761"/>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每个时钟周期选取被除数中的</a:t>
            </a:r>
            <a:r>
              <a:rPr lang="en-US" altLang="zh-CN" sz="2800" dirty="0">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位参与运算。</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对</a:t>
            </a:r>
            <a:r>
              <a:rPr lang="en-US" altLang="zh-CN" sz="2800" dirty="0">
                <a:latin typeface="微软雅黑" panose="00000500000000000000" pitchFamily="34" charset="-122"/>
                <a:ea typeface="微软雅黑" panose="00000500000000000000" pitchFamily="34" charset="-122"/>
                <a:cs typeface="+mn-ea"/>
                <a:sym typeface="+mn-lt"/>
              </a:rPr>
              <a:t>32</a:t>
            </a:r>
            <a:r>
              <a:rPr lang="zh-CN" altLang="en-US" sz="2800" dirty="0">
                <a:latin typeface="微软雅黑" panose="00000500000000000000" pitchFamily="34" charset="-122"/>
                <a:ea typeface="微软雅黑" panose="00000500000000000000" pitchFamily="34" charset="-122"/>
                <a:cs typeface="+mn-ea"/>
                <a:sym typeface="+mn-lt"/>
              </a:rPr>
              <a:t>位除法，需要</a:t>
            </a:r>
            <a:r>
              <a:rPr lang="en-US" altLang="zh-CN" sz="2800" dirty="0">
                <a:latin typeface="微软雅黑" panose="00000500000000000000" pitchFamily="34" charset="-122"/>
                <a:ea typeface="微软雅黑" panose="00000500000000000000" pitchFamily="34" charset="-122"/>
                <a:cs typeface="+mn-ea"/>
                <a:sym typeface="+mn-lt"/>
              </a:rPr>
              <a:t>16</a:t>
            </a:r>
            <a:r>
              <a:rPr lang="zh-CN" altLang="en-US" sz="2800" dirty="0">
                <a:latin typeface="微软雅黑" panose="00000500000000000000" pitchFamily="34" charset="-122"/>
                <a:ea typeface="微软雅黑" panose="00000500000000000000" pitchFamily="34" charset="-122"/>
                <a:cs typeface="+mn-ea"/>
                <a:sym typeface="+mn-lt"/>
              </a:rPr>
              <a:t>个时钟周期得到除法的结果（</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减少</a:t>
            </a:r>
            <a:r>
              <a:rPr lang="en-US" altLang="zh-CN" sz="2800"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半时间</a:t>
            </a:r>
            <a:r>
              <a:rPr lang="zh-CN" altLang="en-US" sz="2800" dirty="0">
                <a:latin typeface="微软雅黑" panose="00000500000000000000" pitchFamily="34" charset="-122"/>
                <a:ea typeface="微软雅黑" panose="00000500000000000000" pitchFamily="34" charset="-122"/>
                <a:cs typeface="+mn-ea"/>
                <a:sym typeface="+mn-lt"/>
              </a:rPr>
              <a:t>）。</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假设被除数数为</a:t>
            </a:r>
            <a:r>
              <a:rPr lang="en-US" altLang="zh-CN" sz="2800" dirty="0">
                <a:latin typeface="微软雅黑" panose="00000500000000000000" pitchFamily="34" charset="-122"/>
                <a:ea typeface="微软雅黑" panose="00000500000000000000" pitchFamily="34" charset="-122"/>
                <a:cs typeface="+mn-ea"/>
                <a:sym typeface="+mn-lt"/>
              </a:rPr>
              <a:t>m</a:t>
            </a:r>
            <a:r>
              <a:rPr lang="zh-CN" altLang="en-US" sz="2800" dirty="0">
                <a:latin typeface="微软雅黑" panose="00000500000000000000" pitchFamily="34" charset="-122"/>
                <a:ea typeface="微软雅黑" panose="00000500000000000000" pitchFamily="34" charset="-122"/>
                <a:cs typeface="+mn-ea"/>
                <a:sym typeface="+mn-lt"/>
              </a:rPr>
              <a:t>，除数为</a:t>
            </a:r>
            <a:r>
              <a:rPr lang="en-US" altLang="zh-CN" sz="2800" dirty="0">
                <a:latin typeface="微软雅黑" panose="00000500000000000000" pitchFamily="34" charset="-122"/>
                <a:ea typeface="微软雅黑" panose="00000500000000000000" pitchFamily="34" charset="-122"/>
                <a:cs typeface="+mn-ea"/>
                <a:sym typeface="+mn-lt"/>
              </a:rPr>
              <a:t>n</a:t>
            </a:r>
            <a:r>
              <a:rPr lang="zh-CN" altLang="en-US" sz="2800" dirty="0">
                <a:latin typeface="微软雅黑" panose="00000500000000000000" pitchFamily="34" charset="-122"/>
                <a:ea typeface="微软雅黑" panose="00000500000000000000" pitchFamily="34" charset="-122"/>
                <a:cs typeface="+mn-ea"/>
                <a:sym typeface="+mn-lt"/>
              </a:rPr>
              <a:t>，商保存到</a:t>
            </a:r>
            <a:r>
              <a:rPr lang="en-US" altLang="zh-CN" sz="2800" dirty="0">
                <a:latin typeface="微软雅黑" panose="00000500000000000000" pitchFamily="34" charset="-122"/>
                <a:ea typeface="微软雅黑" panose="00000500000000000000" pitchFamily="34" charset="-122"/>
                <a:cs typeface="+mn-ea"/>
                <a:sym typeface="+mn-lt"/>
              </a:rPr>
              <a:t>s</a:t>
            </a:r>
            <a:r>
              <a:rPr lang="zh-CN" altLang="en-US" sz="2800" dirty="0">
                <a:latin typeface="微软雅黑" panose="00000500000000000000" pitchFamily="34" charset="-122"/>
                <a:ea typeface="微软雅黑" panose="00000500000000000000" pitchFamily="34" charset="-122"/>
                <a:cs typeface="+mn-ea"/>
                <a:sym typeface="+mn-lt"/>
              </a:rPr>
              <a:t>中，二进制被除数的位数为</a:t>
            </a:r>
            <a:r>
              <a:rPr lang="en-US" altLang="zh-CN" sz="2800" dirty="0">
                <a:latin typeface="微软雅黑" panose="00000500000000000000" pitchFamily="34" charset="-122"/>
                <a:ea typeface="微软雅黑" panose="00000500000000000000" pitchFamily="34" charset="-122"/>
                <a:cs typeface="+mn-ea"/>
                <a:sym typeface="+mn-lt"/>
              </a:rPr>
              <a:t>k</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2</a:t>
            </a:r>
            <a:r>
              <a:rPr lang="zh-CN" altLang="en-US" sz="2800" dirty="0">
                <a:latin typeface="微软雅黑" panose="00000500000000000000" pitchFamily="34" charset="-122"/>
                <a:ea typeface="微软雅黑" panose="00000500000000000000" pitchFamily="34" charset="-122"/>
                <a:cs typeface="+mn-ea"/>
                <a:sym typeface="+mn-lt"/>
              </a:rPr>
              <a:t>位试商法的计算流程如下：</a:t>
            </a:r>
            <a:endParaRPr lang="zh-CN" altLang="en-US" sz="2800" dirty="0">
              <a:latin typeface="微软雅黑" panose="00000500000000000000" pitchFamily="34" charset="-122"/>
              <a:ea typeface="微软雅黑" panose="00000500000000000000"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37397" cy="728611"/>
            <a:chOff x="599618" y="278221"/>
            <a:chExt cx="4637397" cy="728610"/>
          </a:xfrm>
        </p:grpSpPr>
        <p:sp>
          <p:nvSpPr>
            <p:cNvPr id="21" name="矩形 20"/>
            <p:cNvSpPr/>
            <p:nvPr/>
          </p:nvSpPr>
          <p:spPr>
            <a:xfrm>
              <a:off x="599618" y="699054"/>
              <a:ext cx="463739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Classification of 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数据相关的分类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730141" y="1280696"/>
            <a:ext cx="10741423" cy="4832926"/>
          </a:xfrm>
          <a:prstGeom prst="rect">
            <a:avLst/>
          </a:prstGeom>
          <a:ln>
            <a:solidFill>
              <a:schemeClr val="accent1"/>
            </a:solidFill>
          </a:ln>
        </p:spPr>
        <p:txBody>
          <a:bodyPr wrap="square" lIns="72000" rIns="72000">
            <a:spAutoFit/>
          </a:bodyPr>
          <a:lstStyle/>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写后读相关</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Read after Write</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RAW</a:t>
            </a:r>
            <a:r>
              <a:rPr lang="zh-CN" altLang="en-US" sz="2800" dirty="0">
                <a:latin typeface="微软雅黑" panose="00000500000000000000" pitchFamily="34" charset="-122"/>
                <a:ea typeface="微软雅黑" panose="00000500000000000000" pitchFamily="34" charset="-122"/>
                <a:cs typeface="+mn-ea"/>
                <a:sym typeface="+mn-lt"/>
              </a:rPr>
              <a:t>）：指令</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需要</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的计算结果，但在流水线中，</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可能在</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写入结果前对保存该结果的寄存器进行读操作，从而读取错误的数据。</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读后写相关</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Write after Read</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WAR</a:t>
            </a:r>
            <a:r>
              <a:rPr lang="zh-CN" altLang="en-US" sz="2800" dirty="0">
                <a:latin typeface="微软雅黑" panose="00000500000000000000" pitchFamily="34" charset="-122"/>
                <a:ea typeface="微软雅黑" panose="00000500000000000000" pitchFamily="34" charset="-122"/>
                <a:cs typeface="+mn-ea"/>
                <a:sym typeface="+mn-lt"/>
              </a:rPr>
              <a:t>）：指令</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在指令</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读取某个寄存器之前对该寄存器进行了写操作，导致指令</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读取了已经进行了写操作的数据，从而发生错误。</a:t>
            </a:r>
            <a:endParaRPr lang="zh-CN" altLang="en-US" sz="2800" dirty="0">
              <a:latin typeface="微软雅黑" panose="00000500000000000000" pitchFamily="34" charset="-122"/>
              <a:ea typeface="微软雅黑" panose="00000500000000000000" pitchFamily="34" charset="-122"/>
              <a:cs typeface="+mn-ea"/>
              <a:sym typeface="+mn-lt"/>
            </a:endParaRPr>
          </a:p>
          <a:p>
            <a:pPr marL="342900" indent="-342900" algn="just">
              <a:lnSpc>
                <a:spcPts val="3600"/>
              </a:lnSpc>
              <a:spcBef>
                <a:spcPts val="600"/>
              </a:spcBef>
              <a:buClr>
                <a:srgbClr val="FF0066"/>
              </a:buClr>
              <a:buFont typeface="Wingdings" panose="05000000000000000000" pitchFamily="2" charset="2"/>
              <a:buChar char="p"/>
            </a:pP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写后写相关</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Write after Write</a:t>
            </a:r>
            <a:r>
              <a:rPr lang="zh-CN" altLang="en-US" sz="2800" dirty="0">
                <a:latin typeface="微软雅黑" panose="00000500000000000000" pitchFamily="34" charset="-122"/>
                <a:ea typeface="微软雅黑" panose="00000500000000000000" pitchFamily="34" charset="-122"/>
                <a:cs typeface="+mn-ea"/>
                <a:sym typeface="+mn-lt"/>
              </a:rPr>
              <a:t>，</a:t>
            </a:r>
            <a:r>
              <a:rPr lang="en-US" altLang="zh-CN" sz="2800" dirty="0">
                <a:latin typeface="微软雅黑" panose="00000500000000000000" pitchFamily="34" charset="-122"/>
                <a:ea typeface="微软雅黑" panose="00000500000000000000" pitchFamily="34" charset="-122"/>
                <a:cs typeface="+mn-ea"/>
                <a:sym typeface="+mn-lt"/>
              </a:rPr>
              <a:t>WAW</a:t>
            </a:r>
            <a:r>
              <a:rPr lang="zh-CN" altLang="en-US" sz="2800" dirty="0">
                <a:latin typeface="微软雅黑" panose="00000500000000000000" pitchFamily="34" charset="-122"/>
                <a:ea typeface="微软雅黑" panose="00000500000000000000" pitchFamily="34" charset="-122"/>
                <a:cs typeface="+mn-ea"/>
                <a:sym typeface="+mn-lt"/>
              </a:rPr>
              <a:t>）：指令</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和</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对相同的寄存器进行写操作，如果在流水线中，指令</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先于指令</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完成了对寄存器的写操作，从而导致最终寄存器中存放的是指令</a:t>
            </a:r>
            <a:r>
              <a:rPr lang="en-US" altLang="zh-CN" sz="2800" dirty="0" err="1">
                <a:latin typeface="微软雅黑" panose="00000500000000000000" pitchFamily="34" charset="-122"/>
                <a:ea typeface="微软雅黑" panose="00000500000000000000" pitchFamily="34" charset="-122"/>
                <a:cs typeface="+mn-ea"/>
                <a:sym typeface="+mn-lt"/>
              </a:rPr>
              <a:t>i</a:t>
            </a:r>
            <a:r>
              <a:rPr lang="zh-CN" altLang="en-US" sz="2800" dirty="0">
                <a:latin typeface="微软雅黑" panose="00000500000000000000" pitchFamily="34" charset="-122"/>
                <a:ea typeface="微软雅黑" panose="00000500000000000000" pitchFamily="34" charset="-122"/>
                <a:cs typeface="+mn-ea"/>
                <a:sym typeface="+mn-lt"/>
              </a:rPr>
              <a:t>的结果，而不是指令</a:t>
            </a:r>
            <a:r>
              <a:rPr lang="en-US" altLang="zh-CN" sz="2800" dirty="0">
                <a:latin typeface="微软雅黑" panose="00000500000000000000" pitchFamily="34" charset="-122"/>
                <a:ea typeface="微软雅黑" panose="00000500000000000000" pitchFamily="34" charset="-122"/>
                <a:cs typeface="+mn-ea"/>
                <a:sym typeface="+mn-lt"/>
              </a:rPr>
              <a:t>j</a:t>
            </a:r>
            <a:r>
              <a:rPr lang="zh-CN" altLang="en-US" sz="2800" dirty="0">
                <a:latin typeface="微软雅黑" panose="00000500000000000000" pitchFamily="34" charset="-122"/>
                <a:ea typeface="微软雅黑" panose="00000500000000000000" pitchFamily="34" charset="-122"/>
                <a:cs typeface="+mn-ea"/>
                <a:sym typeface="+mn-lt"/>
              </a:rPr>
              <a:t>的结果，发生写入顺序的错误。</a:t>
            </a:r>
            <a:endParaRPr lang="zh-CN" altLang="en-US" sz="2800" dirty="0">
              <a:latin typeface="微软雅黑" panose="00000500000000000000" pitchFamily="34" charset="-122"/>
              <a:ea typeface="微软雅黑" panose="00000500000000000000" pitchFamily="34" charset="-122"/>
              <a:cs typeface="+mn-ea"/>
              <a:sym typeface="+mn-lt"/>
            </a:endParaRPr>
          </a:p>
        </p:txBody>
      </p:sp>
      <p:sp>
        <p:nvSpPr>
          <p:cNvPr id="2" name="文本框 1"/>
          <p:cNvSpPr txBox="1"/>
          <p:nvPr/>
        </p:nvSpPr>
        <p:spPr>
          <a:xfrm>
            <a:off x="730141" y="6187427"/>
            <a:ext cx="6495803" cy="400110"/>
          </a:xfrm>
          <a:prstGeom prst="rect">
            <a:avLst/>
          </a:prstGeom>
          <a:noFill/>
        </p:spPr>
        <p:txBody>
          <a:bodyPr wrap="square" rtlCol="0">
            <a:spAutoFit/>
          </a:bodyPr>
          <a:lstStyle/>
          <a:p>
            <a:r>
              <a:rPr lang="zh-CN" altLang="en-US" sz="2000" dirty="0">
                <a:solidFill>
                  <a:srgbClr val="FF0066"/>
                </a:solidFill>
                <a:latin typeface="微软雅黑" panose="00000500000000000000" pitchFamily="34" charset="-122"/>
                <a:ea typeface="微软雅黑" panose="00000500000000000000" pitchFamily="34" charset="-122"/>
              </a:rPr>
              <a:t>假设指令</a:t>
            </a:r>
            <a:r>
              <a:rPr lang="en-US" altLang="zh-CN" sz="2000" dirty="0" err="1">
                <a:solidFill>
                  <a:srgbClr val="FF0066"/>
                </a:solidFill>
                <a:latin typeface="微软雅黑" panose="00000500000000000000" pitchFamily="34" charset="-122"/>
                <a:ea typeface="微软雅黑" panose="00000500000000000000" pitchFamily="34" charset="-122"/>
              </a:rPr>
              <a:t>i</a:t>
            </a:r>
            <a:r>
              <a:rPr lang="zh-CN" altLang="en-US" sz="2000" dirty="0">
                <a:solidFill>
                  <a:srgbClr val="FF0066"/>
                </a:solidFill>
                <a:latin typeface="微软雅黑" panose="00000500000000000000" pitchFamily="34" charset="-122"/>
                <a:ea typeface="微软雅黑" panose="00000500000000000000" pitchFamily="34" charset="-122"/>
              </a:rPr>
              <a:t>先于指令</a:t>
            </a:r>
            <a:r>
              <a:rPr lang="en-US" altLang="zh-CN" sz="2000" dirty="0">
                <a:solidFill>
                  <a:srgbClr val="FF0066"/>
                </a:solidFill>
                <a:latin typeface="微软雅黑" panose="00000500000000000000" pitchFamily="34" charset="-122"/>
                <a:ea typeface="微软雅黑" panose="00000500000000000000" pitchFamily="34" charset="-122"/>
              </a:rPr>
              <a:t>j</a:t>
            </a:r>
            <a:r>
              <a:rPr lang="zh-CN" altLang="en-US" sz="2000" dirty="0">
                <a:solidFill>
                  <a:srgbClr val="FF0066"/>
                </a:solidFill>
                <a:latin typeface="微软雅黑" panose="00000500000000000000" pitchFamily="34" charset="-122"/>
                <a:ea typeface="微软雅黑" panose="00000500000000000000" pitchFamily="34" charset="-122"/>
              </a:rPr>
              <a:t>进入流水线</a:t>
            </a:r>
            <a:endParaRPr lang="zh-CN" altLang="en-US" sz="2000" dirty="0">
              <a:solidFill>
                <a:srgbClr val="FF0066"/>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3">
                                            <p:txEl>
                                              <p:pRg st="1" end="1"/>
                                            </p:txEl>
                                          </p:spTgt>
                                        </p:tgtEl>
                                        <p:attrNameLst>
                                          <p:attrName>style.visibility</p:attrName>
                                        </p:attrNameLst>
                                      </p:cBhvr>
                                      <p:to>
                                        <p:strVal val="visible"/>
                                      </p:to>
                                    </p:set>
                                    <p:animEffect transition="in" filter="blinds(horizontal)">
                                      <p:cBhvr>
                                        <p:cTn id="7" dur="500"/>
                                        <p:tgtEl>
                                          <p:spTgt spid="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blinds(horizontal)">
                                      <p:cBhvr>
                                        <p:cTn id="12" dur="500"/>
                                        <p:tgtEl>
                                          <p:spTgt spid="2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sp>
        <p:nvSpPr>
          <p:cNvPr id="23" name="矩形 22"/>
          <p:cNvSpPr/>
          <p:nvPr/>
        </p:nvSpPr>
        <p:spPr>
          <a:xfrm>
            <a:off x="641274" y="1233196"/>
            <a:ext cx="10889666" cy="5337167"/>
          </a:xfrm>
          <a:prstGeom prst="rect">
            <a:avLst/>
          </a:prstGeom>
          <a:ln>
            <a:solidFill>
              <a:schemeClr val="accent1"/>
            </a:solidFill>
          </a:ln>
        </p:spPr>
        <p:txBody>
          <a:bodyPr wrap="square" lIns="72000" rIns="72000">
            <a:spAutoFit/>
          </a:bodyPr>
          <a:lstStyle/>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dirty="0">
                <a:solidFill>
                  <a:srgbClr val="0066FF"/>
                </a:solidFill>
                <a:latin typeface="微软雅黑" panose="00000500000000000000" pitchFamily="34" charset="-122"/>
                <a:ea typeface="微软雅黑" panose="00000500000000000000" pitchFamily="34" charset="-122"/>
                <a:cs typeface="+mn-ea"/>
                <a:sym typeface="+mn-lt"/>
              </a:rPr>
              <a:t>1</a:t>
            </a:r>
            <a:r>
              <a:rPr lang="zh-CN" altLang="en-US"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dirty="0">
                <a:latin typeface="微软雅黑" panose="00000500000000000000" pitchFamily="34" charset="-122"/>
                <a:ea typeface="微软雅黑" panose="00000500000000000000" pitchFamily="34" charset="-122"/>
                <a:cs typeface="+mn-ea"/>
                <a:sym typeface="+mn-lt"/>
              </a:rPr>
              <a:t>取出被除数的最高</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位</a:t>
            </a:r>
            <a:r>
              <a:rPr lang="en-US" altLang="zh-CN" dirty="0">
                <a:latin typeface="微软雅黑" panose="00000500000000000000" pitchFamily="34" charset="-122"/>
                <a:ea typeface="微软雅黑" panose="00000500000000000000" pitchFamily="34" charset="-122"/>
                <a:cs typeface="+mn-ea"/>
                <a:sym typeface="+mn-lt"/>
              </a:rPr>
              <a:t>m[k – 1, k - 2]</a:t>
            </a:r>
            <a:r>
              <a:rPr lang="zh-CN" altLang="en-US" dirty="0">
                <a:latin typeface="微软雅黑" panose="00000500000000000000" pitchFamily="34" charset="-122"/>
                <a:ea typeface="微软雅黑" panose="00000500000000000000" pitchFamily="34" charset="-122"/>
                <a:cs typeface="+mn-ea"/>
                <a:sym typeface="+mn-lt"/>
              </a:rPr>
              <a:t>，使用</a:t>
            </a:r>
            <a:r>
              <a:rPr lang="en-US" altLang="zh-CN" dirty="0">
                <a:latin typeface="微软雅黑" panose="00000500000000000000" pitchFamily="34" charset="-122"/>
                <a:ea typeface="微软雅黑" panose="00000500000000000000" pitchFamily="34" charset="-122"/>
                <a:cs typeface="+mn-ea"/>
                <a:sym typeface="+mn-lt"/>
              </a:rPr>
              <a:t>m[k – 1, k - 2] </a:t>
            </a:r>
            <a:r>
              <a:rPr lang="zh-CN" altLang="en-US" dirty="0">
                <a:latin typeface="微软雅黑" panose="00000500000000000000" pitchFamily="34" charset="-122"/>
                <a:ea typeface="微软雅黑" panose="00000500000000000000" pitchFamily="34" charset="-122"/>
                <a:cs typeface="+mn-ea"/>
                <a:sym typeface="+mn-lt"/>
              </a:rPr>
              <a:t>分别尝试减去除数</a:t>
            </a:r>
            <a:r>
              <a:rPr lang="en-US" altLang="zh-CN" dirty="0">
                <a:latin typeface="微软雅黑" panose="00000500000000000000" pitchFamily="34" charset="-122"/>
                <a:ea typeface="微软雅黑" panose="00000500000000000000" pitchFamily="34" charset="-122"/>
                <a:cs typeface="+mn-ea"/>
                <a:sym typeface="+mn-lt"/>
              </a:rPr>
              <a:t>n</a:t>
            </a:r>
            <a:r>
              <a:rPr lang="zh-CN" altLang="en-US" dirty="0">
                <a:latin typeface="微软雅黑" panose="00000500000000000000" pitchFamily="34" charset="-122"/>
                <a:ea typeface="微软雅黑" panose="00000500000000000000" pitchFamily="34" charset="-122"/>
                <a:cs typeface="+mn-ea"/>
                <a:sym typeface="+mn-lt"/>
              </a:rPr>
              <a:t>的</a:t>
            </a:r>
            <a:r>
              <a:rPr lang="en-US" altLang="zh-CN" dirty="0" err="1">
                <a:latin typeface="微软雅黑" panose="00000500000000000000" pitchFamily="34" charset="-122"/>
                <a:ea typeface="微软雅黑" panose="00000500000000000000" pitchFamily="34" charset="-122"/>
                <a:cs typeface="+mn-ea"/>
                <a:sym typeface="+mn-lt"/>
              </a:rPr>
              <a:t>i</a:t>
            </a:r>
            <a:r>
              <a:rPr lang="zh-CN" altLang="en-US" dirty="0">
                <a:latin typeface="微软雅黑" panose="00000500000000000000" pitchFamily="34" charset="-122"/>
                <a:ea typeface="微软雅黑" panose="00000500000000000000" pitchFamily="34" charset="-122"/>
                <a:cs typeface="+mn-ea"/>
                <a:sym typeface="+mn-lt"/>
              </a:rPr>
              <a:t>倍，</a:t>
            </a:r>
            <a:r>
              <a:rPr lang="en-US" altLang="zh-CN" dirty="0" err="1">
                <a:latin typeface="微软雅黑" panose="00000500000000000000" pitchFamily="34" charset="-122"/>
                <a:ea typeface="微软雅黑" panose="00000500000000000000" pitchFamily="34" charset="-122"/>
                <a:cs typeface="+mn-ea"/>
                <a:sym typeface="+mn-lt"/>
              </a:rPr>
              <a:t>i</a:t>
            </a:r>
            <a:r>
              <a:rPr lang="zh-CN" altLang="en-US" dirty="0">
                <a:latin typeface="微软雅黑" panose="00000500000000000000" pitchFamily="34" charset="-122"/>
                <a:ea typeface="微软雅黑" panose="00000500000000000000" pitchFamily="34" charset="-122"/>
                <a:cs typeface="+mn-ea"/>
                <a:sym typeface="+mn-lt"/>
              </a:rPr>
              <a:t>的取值可能为</a:t>
            </a:r>
            <a:r>
              <a:rPr lang="en-US" altLang="zh-CN" dirty="0">
                <a:latin typeface="微软雅黑" panose="00000500000000000000" pitchFamily="34" charset="-122"/>
                <a:ea typeface="微软雅黑" panose="00000500000000000000" pitchFamily="34" charset="-122"/>
                <a:cs typeface="+mn-ea"/>
                <a:sym typeface="+mn-lt"/>
              </a:rPr>
              <a:t>3</a:t>
            </a:r>
            <a:r>
              <a:rPr lang="zh-CN" altLang="en-US" dirty="0">
                <a:latin typeface="微软雅黑" panose="00000500000000000000" pitchFamily="34" charset="-122"/>
                <a:ea typeface="微软雅黑" panose="00000500000000000000" pitchFamily="34" charset="-122"/>
                <a:cs typeface="+mn-ea"/>
                <a:sym typeface="+mn-lt"/>
              </a:rPr>
              <a:t>、</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和</a:t>
            </a:r>
            <a:r>
              <a:rPr lang="en-US" altLang="zh-CN" dirty="0">
                <a:latin typeface="微软雅黑" panose="00000500000000000000" pitchFamily="34" charset="-122"/>
                <a:ea typeface="微软雅黑" panose="00000500000000000000" pitchFamily="34" charset="-122"/>
                <a:cs typeface="+mn-ea"/>
                <a:sym typeface="+mn-lt"/>
              </a:rPr>
              <a:t>1</a:t>
            </a:r>
            <a:r>
              <a:rPr lang="zh-CN" altLang="en-US" dirty="0">
                <a:latin typeface="微软雅黑" panose="00000500000000000000" pitchFamily="34" charset="-122"/>
                <a:ea typeface="微软雅黑" panose="00000500000000000000" pitchFamily="34" charset="-122"/>
                <a:cs typeface="+mn-ea"/>
                <a:sym typeface="+mn-lt"/>
              </a:rPr>
              <a:t>。当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3</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1, k - 2]</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11</a:t>
            </a:r>
            <a:r>
              <a:rPr lang="zh-CN" altLang="en-US" dirty="0">
                <a:latin typeface="微软雅黑" panose="00000500000000000000" pitchFamily="34" charset="-122"/>
                <a:ea typeface="微软雅黑" panose="00000500000000000000" pitchFamily="34" charset="-122"/>
                <a:cs typeface="+mn-ea"/>
                <a:sym typeface="+mn-lt"/>
              </a:rPr>
              <a:t>；否则，当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2</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1, k - 2]</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10</a:t>
            </a:r>
            <a:r>
              <a:rPr lang="zh-CN" altLang="en-US" dirty="0">
                <a:latin typeface="微软雅黑" panose="00000500000000000000" pitchFamily="34" charset="-122"/>
                <a:ea typeface="微软雅黑" panose="00000500000000000000" pitchFamily="34" charset="-122"/>
                <a:cs typeface="+mn-ea"/>
                <a:sym typeface="+mn-lt"/>
              </a:rPr>
              <a:t>；否则，当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1</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1, k - 2]</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01</a:t>
            </a:r>
            <a:r>
              <a:rPr lang="zh-CN" altLang="en-US" dirty="0">
                <a:latin typeface="微软雅黑" panose="00000500000000000000" pitchFamily="34" charset="-122"/>
                <a:ea typeface="微软雅黑" panose="00000500000000000000" pitchFamily="34" charset="-122"/>
                <a:cs typeface="+mn-ea"/>
                <a:sym typeface="+mn-lt"/>
              </a:rPr>
              <a:t>；否则，商</a:t>
            </a:r>
            <a:r>
              <a:rPr lang="en-US" altLang="zh-CN" dirty="0">
                <a:latin typeface="微软雅黑" panose="00000500000000000000" pitchFamily="34" charset="-122"/>
                <a:ea typeface="微软雅黑" panose="00000500000000000000" pitchFamily="34" charset="-122"/>
                <a:cs typeface="+mn-ea"/>
                <a:sym typeface="+mn-lt"/>
              </a:rPr>
              <a:t>s[k – 1, k - 2]</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00</a:t>
            </a:r>
            <a:r>
              <a:rPr lang="zh-CN" altLang="en-US" dirty="0">
                <a:latin typeface="微软雅黑" panose="00000500000000000000" pitchFamily="34" charset="-122"/>
                <a:ea typeface="微软雅黑" panose="00000500000000000000" pitchFamily="34" charset="-122"/>
                <a:cs typeface="+mn-ea"/>
                <a:sym typeface="+mn-lt"/>
              </a:rPr>
              <a:t>。</a:t>
            </a:r>
            <a:endParaRPr lang="zh-CN" altLang="en-US"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dirty="0">
                <a:solidFill>
                  <a:srgbClr val="0066FF"/>
                </a:solidFill>
                <a:latin typeface="微软雅黑" panose="00000500000000000000" pitchFamily="34" charset="-122"/>
                <a:ea typeface="微软雅黑" panose="00000500000000000000" pitchFamily="34" charset="-122"/>
                <a:cs typeface="+mn-ea"/>
                <a:sym typeface="+mn-lt"/>
              </a:rPr>
              <a:t>2</a:t>
            </a:r>
            <a:r>
              <a:rPr lang="zh-CN" altLang="en-US"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dirty="0">
                <a:latin typeface="微软雅黑" panose="00000500000000000000" pitchFamily="34" charset="-122"/>
                <a:ea typeface="微软雅黑" panose="00000500000000000000" pitchFamily="34" charset="-122"/>
                <a:cs typeface="+mn-ea"/>
                <a:sym typeface="+mn-lt"/>
              </a:rPr>
              <a:t>如果上一步的结果为</a:t>
            </a:r>
            <a:r>
              <a:rPr lang="en-US" altLang="zh-CN" dirty="0">
                <a:latin typeface="微软雅黑" panose="00000500000000000000" pitchFamily="34" charset="-122"/>
                <a:ea typeface="微软雅黑" panose="00000500000000000000" pitchFamily="34" charset="-122"/>
                <a:cs typeface="+mn-ea"/>
                <a:sym typeface="+mn-lt"/>
              </a:rPr>
              <a:t>00</a:t>
            </a:r>
            <a:r>
              <a:rPr lang="zh-CN" altLang="en-US" dirty="0">
                <a:latin typeface="微软雅黑" panose="00000500000000000000" pitchFamily="34" charset="-122"/>
                <a:ea typeface="微软雅黑" panose="00000500000000000000" pitchFamily="34" charset="-122"/>
                <a:cs typeface="+mn-ea"/>
                <a:sym typeface="+mn-lt"/>
              </a:rPr>
              <a:t>，表示当前的被减数小于除数，则取出被除数剩下的值得最高</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位</a:t>
            </a:r>
            <a:r>
              <a:rPr lang="en-US" altLang="zh-CN" dirty="0">
                <a:latin typeface="微软雅黑" panose="00000500000000000000" pitchFamily="34" charset="-122"/>
                <a:ea typeface="微软雅黑" panose="00000500000000000000" pitchFamily="34" charset="-122"/>
                <a:cs typeface="+mn-ea"/>
                <a:sym typeface="+mn-lt"/>
              </a:rPr>
              <a:t>m[k-3, k-4]</a:t>
            </a:r>
            <a:r>
              <a:rPr lang="zh-CN" altLang="en-US" dirty="0">
                <a:latin typeface="微软雅黑" panose="00000500000000000000" pitchFamily="34" charset="-122"/>
                <a:ea typeface="微软雅黑" panose="00000500000000000000" pitchFamily="34" charset="-122"/>
                <a:cs typeface="+mn-ea"/>
                <a:sym typeface="+mn-lt"/>
              </a:rPr>
              <a:t>，与当前被减数组合作为下一轮的被减数；如果上一步得出的结果是</a:t>
            </a:r>
            <a:r>
              <a:rPr lang="en-US" altLang="zh-CN" dirty="0">
                <a:latin typeface="微软雅黑" panose="00000500000000000000" pitchFamily="34" charset="-122"/>
                <a:ea typeface="微软雅黑" panose="00000500000000000000" pitchFamily="34" charset="-122"/>
                <a:cs typeface="+mn-ea"/>
                <a:sym typeface="+mn-lt"/>
              </a:rPr>
              <a:t>11</a:t>
            </a:r>
            <a:r>
              <a:rPr lang="zh-CN" altLang="en-US" dirty="0">
                <a:latin typeface="微软雅黑" panose="00000500000000000000" pitchFamily="34" charset="-122"/>
                <a:ea typeface="微软雅黑" panose="00000500000000000000" pitchFamily="34" charset="-122"/>
                <a:cs typeface="+mn-ea"/>
                <a:sym typeface="+mn-lt"/>
              </a:rPr>
              <a:t>、</a:t>
            </a:r>
            <a:r>
              <a:rPr lang="en-US" altLang="zh-CN" dirty="0">
                <a:latin typeface="微软雅黑" panose="00000500000000000000" pitchFamily="34" charset="-122"/>
                <a:ea typeface="微软雅黑" panose="00000500000000000000" pitchFamily="34" charset="-122"/>
                <a:cs typeface="+mn-ea"/>
                <a:sym typeface="+mn-lt"/>
              </a:rPr>
              <a:t>10</a:t>
            </a:r>
            <a:r>
              <a:rPr lang="zh-CN" altLang="en-US" dirty="0">
                <a:latin typeface="微软雅黑" panose="00000500000000000000" pitchFamily="34" charset="-122"/>
                <a:ea typeface="微软雅黑" panose="00000500000000000000" pitchFamily="34" charset="-122"/>
                <a:cs typeface="+mn-ea"/>
                <a:sym typeface="+mn-lt"/>
              </a:rPr>
              <a:t>或</a:t>
            </a:r>
            <a:r>
              <a:rPr lang="en-US" altLang="zh-CN" dirty="0">
                <a:latin typeface="微软雅黑" panose="00000500000000000000" pitchFamily="34" charset="-122"/>
                <a:ea typeface="微软雅黑" panose="00000500000000000000" pitchFamily="34" charset="-122"/>
                <a:cs typeface="+mn-ea"/>
                <a:sym typeface="+mn-lt"/>
              </a:rPr>
              <a:t>01</a:t>
            </a:r>
            <a:r>
              <a:rPr lang="zh-CN" altLang="en-US" dirty="0">
                <a:latin typeface="微软雅黑" panose="00000500000000000000" pitchFamily="34" charset="-122"/>
                <a:ea typeface="微软雅黑" panose="00000500000000000000" pitchFamily="34" charset="-122"/>
                <a:cs typeface="+mn-ea"/>
                <a:sym typeface="+mn-lt"/>
              </a:rPr>
              <a:t>，表示当前的被减数大于除数，则利用上一步中减法的结果与被除数剩下的值的最高</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位</a:t>
            </a:r>
            <a:r>
              <a:rPr lang="en-US" altLang="zh-CN" dirty="0">
                <a:latin typeface="微软雅黑" panose="00000500000000000000" pitchFamily="34" charset="-122"/>
                <a:ea typeface="微软雅黑" panose="00000500000000000000" pitchFamily="34" charset="-122"/>
                <a:cs typeface="+mn-ea"/>
                <a:sym typeface="+mn-lt"/>
              </a:rPr>
              <a:t>m[k – 3, k - 4]</a:t>
            </a:r>
            <a:r>
              <a:rPr lang="zh-CN" altLang="en-US" dirty="0">
                <a:latin typeface="微软雅黑" panose="00000500000000000000" pitchFamily="34" charset="-122"/>
                <a:ea typeface="微软雅黑" panose="00000500000000000000" pitchFamily="34" charset="-122"/>
                <a:cs typeface="+mn-ea"/>
                <a:sym typeface="+mn-lt"/>
              </a:rPr>
              <a:t>组合作为下一轮的被减数。然后</a:t>
            </a:r>
            <a:r>
              <a:rPr lang="en-US" altLang="zh-CN" dirty="0">
                <a:latin typeface="微软雅黑" panose="00000500000000000000" pitchFamily="34" charset="-122"/>
                <a:ea typeface="微软雅黑" panose="00000500000000000000" pitchFamily="34" charset="-122"/>
                <a:cs typeface="+mn-ea"/>
                <a:sym typeface="+mn-lt"/>
              </a:rPr>
              <a:t>k</a:t>
            </a:r>
            <a:r>
              <a:rPr lang="zh-CN" altLang="en-US" dirty="0">
                <a:latin typeface="微软雅黑" panose="00000500000000000000" pitchFamily="34" charset="-122"/>
                <a:ea typeface="微软雅黑" panose="00000500000000000000" pitchFamily="34" charset="-122"/>
                <a:cs typeface="+mn-ea"/>
                <a:sym typeface="+mn-lt"/>
              </a:rPr>
              <a:t>减</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a:t>
            </a:r>
            <a:endParaRPr lang="zh-CN" altLang="en-US" dirty="0">
              <a:latin typeface="微软雅黑" panose="00000500000000000000" pitchFamily="34" charset="-122"/>
              <a:ea typeface="微软雅黑" panose="00000500000000000000" pitchFamily="34" charset="-122"/>
              <a:cs typeface="+mn-ea"/>
              <a:sym typeface="+mn-lt"/>
            </a:endParaRPr>
          </a:p>
          <a:p>
            <a:pPr marL="342900" indent="-342900" algn="just">
              <a:lnSpc>
                <a:spcPct val="150000"/>
              </a:lnSpc>
              <a:spcBef>
                <a:spcPts val="600"/>
              </a:spcBef>
              <a:spcAft>
                <a:spcPts val="600"/>
              </a:spcAft>
              <a:buClr>
                <a:srgbClr val="FF0066"/>
              </a:buClr>
              <a:buFont typeface="Wingdings" panose="05000000000000000000" pitchFamily="2" charset="2"/>
              <a:buChar char="p"/>
            </a:pPr>
            <a:r>
              <a:rPr lang="zh-CN" altLang="en-US" dirty="0">
                <a:solidFill>
                  <a:srgbClr val="0066FF"/>
                </a:solidFill>
                <a:latin typeface="微软雅黑" panose="00000500000000000000" pitchFamily="34" charset="-122"/>
                <a:ea typeface="微软雅黑" panose="00000500000000000000" pitchFamily="34" charset="-122"/>
                <a:cs typeface="+mn-ea"/>
                <a:sym typeface="+mn-lt"/>
              </a:rPr>
              <a:t>步骤</a:t>
            </a:r>
            <a:r>
              <a:rPr lang="en-US" altLang="zh-CN" dirty="0">
                <a:solidFill>
                  <a:srgbClr val="0066FF"/>
                </a:solidFill>
                <a:latin typeface="微软雅黑" panose="00000500000000000000" pitchFamily="34" charset="-122"/>
                <a:ea typeface="微软雅黑" panose="00000500000000000000" pitchFamily="34" charset="-122"/>
                <a:cs typeface="+mn-ea"/>
                <a:sym typeface="+mn-lt"/>
              </a:rPr>
              <a:t>3</a:t>
            </a:r>
            <a:r>
              <a:rPr lang="zh-CN" altLang="en-US" dirty="0">
                <a:solidFill>
                  <a:srgbClr val="0066FF"/>
                </a:solidFill>
                <a:latin typeface="微软雅黑" panose="00000500000000000000" pitchFamily="34" charset="-122"/>
                <a:ea typeface="微软雅黑" panose="00000500000000000000" pitchFamily="34" charset="-122"/>
                <a:cs typeface="+mn-ea"/>
                <a:sym typeface="+mn-lt"/>
              </a:rPr>
              <a:t>：</a:t>
            </a:r>
            <a:r>
              <a:rPr lang="zh-CN" altLang="en-US" dirty="0">
                <a:latin typeface="微软雅黑" panose="00000500000000000000" pitchFamily="34" charset="-122"/>
                <a:ea typeface="微软雅黑" panose="00000500000000000000" pitchFamily="34" charset="-122"/>
                <a:cs typeface="+mn-ea"/>
                <a:sym typeface="+mn-lt"/>
              </a:rPr>
              <a:t>新的被减数尝试分别减去除数</a:t>
            </a:r>
            <a:r>
              <a:rPr lang="en-US" altLang="zh-CN" dirty="0">
                <a:latin typeface="微软雅黑" panose="00000500000000000000" pitchFamily="34" charset="-122"/>
                <a:ea typeface="微软雅黑" panose="00000500000000000000" pitchFamily="34" charset="-122"/>
                <a:cs typeface="+mn-ea"/>
                <a:sym typeface="+mn-lt"/>
              </a:rPr>
              <a:t>n</a:t>
            </a:r>
            <a:r>
              <a:rPr lang="zh-CN" altLang="en-US" dirty="0">
                <a:latin typeface="微软雅黑" panose="00000500000000000000" pitchFamily="34" charset="-122"/>
                <a:ea typeface="微软雅黑" panose="00000500000000000000" pitchFamily="34" charset="-122"/>
                <a:cs typeface="+mn-ea"/>
                <a:sym typeface="+mn-lt"/>
              </a:rPr>
              <a:t>的</a:t>
            </a:r>
            <a:r>
              <a:rPr lang="en-US" altLang="zh-CN" dirty="0" err="1">
                <a:latin typeface="微软雅黑" panose="00000500000000000000" pitchFamily="34" charset="-122"/>
                <a:ea typeface="微软雅黑" panose="00000500000000000000" pitchFamily="34" charset="-122"/>
                <a:cs typeface="+mn-ea"/>
                <a:sym typeface="+mn-lt"/>
              </a:rPr>
              <a:t>i</a:t>
            </a:r>
            <a:r>
              <a:rPr lang="zh-CN" altLang="en-US" dirty="0">
                <a:latin typeface="微软雅黑" panose="00000500000000000000" pitchFamily="34" charset="-122"/>
                <a:ea typeface="微软雅黑" panose="00000500000000000000" pitchFamily="34" charset="-122"/>
                <a:cs typeface="+mn-ea"/>
                <a:sym typeface="+mn-lt"/>
              </a:rPr>
              <a:t>倍，</a:t>
            </a:r>
            <a:r>
              <a:rPr lang="en-US" altLang="zh-CN" dirty="0" err="1">
                <a:latin typeface="微软雅黑" panose="00000500000000000000" pitchFamily="34" charset="-122"/>
                <a:ea typeface="微软雅黑" panose="00000500000000000000" pitchFamily="34" charset="-122"/>
                <a:cs typeface="+mn-ea"/>
                <a:sym typeface="+mn-lt"/>
              </a:rPr>
              <a:t>i</a:t>
            </a:r>
            <a:r>
              <a:rPr lang="zh-CN" altLang="en-US" dirty="0">
                <a:latin typeface="微软雅黑" panose="00000500000000000000" pitchFamily="34" charset="-122"/>
                <a:ea typeface="微软雅黑" panose="00000500000000000000" pitchFamily="34" charset="-122"/>
                <a:cs typeface="+mn-ea"/>
                <a:sym typeface="+mn-lt"/>
              </a:rPr>
              <a:t>取值可能为</a:t>
            </a:r>
            <a:r>
              <a:rPr lang="en-US" altLang="zh-CN" dirty="0">
                <a:latin typeface="微软雅黑" panose="00000500000000000000" pitchFamily="34" charset="-122"/>
                <a:ea typeface="微软雅黑" panose="00000500000000000000" pitchFamily="34" charset="-122"/>
                <a:cs typeface="+mn-ea"/>
                <a:sym typeface="+mn-lt"/>
              </a:rPr>
              <a:t>3</a:t>
            </a:r>
            <a:r>
              <a:rPr lang="zh-CN" altLang="en-US" dirty="0">
                <a:latin typeface="微软雅黑" panose="00000500000000000000" pitchFamily="34" charset="-122"/>
                <a:ea typeface="微软雅黑" panose="00000500000000000000" pitchFamily="34" charset="-122"/>
                <a:cs typeface="+mn-ea"/>
                <a:sym typeface="+mn-lt"/>
              </a:rPr>
              <a:t>、</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和</a:t>
            </a:r>
            <a:r>
              <a:rPr lang="en-US" altLang="zh-CN" dirty="0">
                <a:latin typeface="微软雅黑" panose="00000500000000000000" pitchFamily="34" charset="-122"/>
                <a:ea typeface="微软雅黑" panose="00000500000000000000" pitchFamily="34" charset="-122"/>
                <a:cs typeface="+mn-ea"/>
                <a:sym typeface="+mn-lt"/>
              </a:rPr>
              <a:t>1</a:t>
            </a:r>
            <a:r>
              <a:rPr lang="zh-CN" altLang="en-US" dirty="0">
                <a:latin typeface="微软雅黑" panose="00000500000000000000" pitchFamily="34" charset="-122"/>
                <a:ea typeface="微软雅黑" panose="00000500000000000000" pitchFamily="34" charset="-122"/>
                <a:cs typeface="+mn-ea"/>
                <a:sym typeface="+mn-lt"/>
              </a:rPr>
              <a:t>。当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3</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3, k - 4]</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11</a:t>
            </a:r>
            <a:r>
              <a:rPr lang="zh-CN" altLang="en-US" dirty="0">
                <a:latin typeface="微软雅黑" panose="00000500000000000000" pitchFamily="34" charset="-122"/>
                <a:ea typeface="微软雅黑" panose="00000500000000000000" pitchFamily="34" charset="-122"/>
                <a:cs typeface="+mn-ea"/>
                <a:sym typeface="+mn-lt"/>
              </a:rPr>
              <a:t>；否则，当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2</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3, k - 4]</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10</a:t>
            </a:r>
            <a:r>
              <a:rPr lang="zh-CN" altLang="en-US" dirty="0">
                <a:latin typeface="微软雅黑" panose="00000500000000000000" pitchFamily="34" charset="-122"/>
                <a:ea typeface="微软雅黑" panose="00000500000000000000" pitchFamily="34" charset="-122"/>
                <a:cs typeface="+mn-ea"/>
                <a:sym typeface="+mn-lt"/>
              </a:rPr>
              <a:t>；否则，当</a:t>
            </a:r>
            <a:r>
              <a:rPr lang="en-US" altLang="zh-CN" dirty="0" err="1">
                <a:latin typeface="微软雅黑" panose="00000500000000000000" pitchFamily="34" charset="-122"/>
                <a:ea typeface="微软雅黑" panose="00000500000000000000" pitchFamily="34" charset="-122"/>
                <a:cs typeface="+mn-ea"/>
                <a:sym typeface="+mn-lt"/>
              </a:rPr>
              <a:t>i</a:t>
            </a:r>
            <a:r>
              <a:rPr lang="en-US" altLang="zh-CN" dirty="0">
                <a:latin typeface="微软雅黑" panose="00000500000000000000" pitchFamily="34" charset="-122"/>
                <a:ea typeface="微软雅黑" panose="00000500000000000000" pitchFamily="34" charset="-122"/>
                <a:cs typeface="+mn-ea"/>
                <a:sym typeface="+mn-lt"/>
              </a:rPr>
              <a:t> = 1</a:t>
            </a:r>
            <a:r>
              <a:rPr lang="zh-CN" altLang="en-US" dirty="0">
                <a:latin typeface="微软雅黑" panose="00000500000000000000" pitchFamily="34" charset="-122"/>
                <a:ea typeface="微软雅黑" panose="00000500000000000000" pitchFamily="34" charset="-122"/>
                <a:cs typeface="+mn-ea"/>
                <a:sym typeface="+mn-lt"/>
              </a:rPr>
              <a:t>时，如果减法结果大于等于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，则商</a:t>
            </a:r>
            <a:r>
              <a:rPr lang="en-US" altLang="zh-CN" dirty="0">
                <a:latin typeface="微软雅黑" panose="00000500000000000000" pitchFamily="34" charset="-122"/>
                <a:ea typeface="微软雅黑" panose="00000500000000000000" pitchFamily="34" charset="-122"/>
                <a:cs typeface="+mn-ea"/>
                <a:sym typeface="+mn-lt"/>
              </a:rPr>
              <a:t>s[k – 3, k - 4]</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01</a:t>
            </a:r>
            <a:r>
              <a:rPr lang="zh-CN" altLang="en-US" dirty="0">
                <a:latin typeface="微软雅黑" panose="00000500000000000000" pitchFamily="34" charset="-122"/>
                <a:ea typeface="微软雅黑" panose="00000500000000000000" pitchFamily="34" charset="-122"/>
                <a:cs typeface="+mn-ea"/>
                <a:sym typeface="+mn-lt"/>
              </a:rPr>
              <a:t>；否则，商</a:t>
            </a:r>
            <a:r>
              <a:rPr lang="en-US" altLang="zh-CN" dirty="0">
                <a:latin typeface="微软雅黑" panose="00000500000000000000" pitchFamily="34" charset="-122"/>
                <a:ea typeface="微软雅黑" panose="00000500000000000000" pitchFamily="34" charset="-122"/>
                <a:cs typeface="+mn-ea"/>
                <a:sym typeface="+mn-lt"/>
              </a:rPr>
              <a:t>s[k – 3, k - 4]</a:t>
            </a:r>
            <a:r>
              <a:rPr lang="zh-CN" altLang="en-US" dirty="0">
                <a:latin typeface="微软雅黑" panose="00000500000000000000" pitchFamily="34" charset="-122"/>
                <a:ea typeface="微软雅黑" panose="00000500000000000000" pitchFamily="34" charset="-122"/>
                <a:cs typeface="+mn-ea"/>
                <a:sym typeface="+mn-lt"/>
              </a:rPr>
              <a:t>为</a:t>
            </a:r>
            <a:r>
              <a:rPr lang="en-US" altLang="zh-CN" dirty="0">
                <a:latin typeface="微软雅黑" panose="00000500000000000000" pitchFamily="34" charset="-122"/>
                <a:ea typeface="微软雅黑" panose="00000500000000000000" pitchFamily="34" charset="-122"/>
                <a:cs typeface="+mn-ea"/>
                <a:sym typeface="+mn-lt"/>
              </a:rPr>
              <a:t>00</a:t>
            </a:r>
            <a:r>
              <a:rPr lang="zh-CN" altLang="en-US" dirty="0">
                <a:latin typeface="微软雅黑" panose="00000500000000000000" pitchFamily="34" charset="-122"/>
                <a:ea typeface="微软雅黑" panose="00000500000000000000" pitchFamily="34" charset="-122"/>
                <a:cs typeface="+mn-ea"/>
                <a:sym typeface="+mn-lt"/>
              </a:rPr>
              <a:t>。重复步骤</a:t>
            </a:r>
            <a:r>
              <a:rPr lang="en-US" altLang="zh-CN" dirty="0">
                <a:latin typeface="微软雅黑" panose="00000500000000000000" pitchFamily="34" charset="-122"/>
                <a:ea typeface="微软雅黑" panose="00000500000000000000" pitchFamily="34" charset="-122"/>
                <a:cs typeface="+mn-ea"/>
                <a:sym typeface="+mn-lt"/>
              </a:rPr>
              <a:t>2</a:t>
            </a:r>
            <a:r>
              <a:rPr lang="zh-CN" altLang="en-US" dirty="0">
                <a:latin typeface="微软雅黑" panose="00000500000000000000" pitchFamily="34" charset="-122"/>
                <a:ea typeface="微软雅黑" panose="00000500000000000000" pitchFamily="34" charset="-122"/>
                <a:cs typeface="+mn-ea"/>
                <a:sym typeface="+mn-lt"/>
              </a:rPr>
              <a:t>、</a:t>
            </a:r>
            <a:r>
              <a:rPr lang="en-US" altLang="zh-CN" dirty="0">
                <a:latin typeface="微软雅黑" panose="00000500000000000000" pitchFamily="34" charset="-122"/>
                <a:ea typeface="微软雅黑" panose="00000500000000000000" pitchFamily="34" charset="-122"/>
                <a:cs typeface="+mn-ea"/>
                <a:sym typeface="+mn-lt"/>
              </a:rPr>
              <a:t>3</a:t>
            </a:r>
            <a:r>
              <a:rPr lang="zh-CN" altLang="en-US" dirty="0">
                <a:latin typeface="微软雅黑" panose="00000500000000000000" pitchFamily="34" charset="-122"/>
                <a:ea typeface="微软雅黑" panose="00000500000000000000" pitchFamily="34" charset="-122"/>
                <a:cs typeface="+mn-ea"/>
                <a:sym typeface="+mn-lt"/>
              </a:rPr>
              <a:t>，直到</a:t>
            </a:r>
            <a:r>
              <a:rPr lang="en-US" altLang="zh-CN" dirty="0">
                <a:latin typeface="微软雅黑" panose="00000500000000000000" pitchFamily="34" charset="-122"/>
                <a:ea typeface="微软雅黑" panose="00000500000000000000" pitchFamily="34" charset="-122"/>
                <a:cs typeface="+mn-ea"/>
                <a:sym typeface="+mn-lt"/>
              </a:rPr>
              <a:t>k</a:t>
            </a:r>
            <a:r>
              <a:rPr lang="zh-CN" altLang="en-US" dirty="0">
                <a:latin typeface="微软雅黑" panose="00000500000000000000" pitchFamily="34" charset="-122"/>
                <a:ea typeface="微软雅黑" panose="00000500000000000000" pitchFamily="34" charset="-122"/>
                <a:cs typeface="+mn-ea"/>
                <a:sym typeface="+mn-lt"/>
              </a:rPr>
              <a:t>等于</a:t>
            </a:r>
            <a:r>
              <a:rPr lang="en-US" altLang="zh-CN" dirty="0">
                <a:latin typeface="微软雅黑" panose="00000500000000000000" pitchFamily="34" charset="-122"/>
                <a:ea typeface="微软雅黑" panose="00000500000000000000" pitchFamily="34" charset="-122"/>
                <a:cs typeface="+mn-ea"/>
                <a:sym typeface="+mn-lt"/>
              </a:rPr>
              <a:t>0</a:t>
            </a:r>
            <a:r>
              <a:rPr lang="zh-CN" altLang="en-US" dirty="0">
                <a:latin typeface="微软雅黑" panose="00000500000000000000" pitchFamily="34" charset="-122"/>
                <a:ea typeface="微软雅黑" panose="00000500000000000000" pitchFamily="34" charset="-122"/>
                <a:cs typeface="+mn-ea"/>
                <a:sym typeface="+mn-lt"/>
              </a:rPr>
              <a:t>。最终剩下的被减数就是余数。</a:t>
            </a:r>
            <a:endParaRPr lang="zh-CN" altLang="en-US" dirty="0">
              <a:latin typeface="微软雅黑" panose="00000500000000000000" pitchFamily="34" charset="-122"/>
              <a:ea typeface="微软雅黑" panose="00000500000000000000" pitchFamily="34" charset="-122"/>
              <a:cs typeface="+mn-ea"/>
              <a:sym typeface="+mn-lt"/>
            </a:endParaRPr>
          </a:p>
        </p:txBody>
      </p:sp>
      <p:grpSp>
        <p:nvGrpSpPr>
          <p:cNvPr id="7" name="组合 6"/>
          <p:cNvGrpSpPr/>
          <p:nvPr/>
        </p:nvGrpSpPr>
        <p:grpSpPr>
          <a:xfrm>
            <a:off x="599620" y="278225"/>
            <a:ext cx="3544868" cy="718321"/>
            <a:chOff x="599618" y="278221"/>
            <a:chExt cx="3544868" cy="718320"/>
          </a:xfrm>
        </p:grpSpPr>
        <p:sp>
          <p:nvSpPr>
            <p:cNvPr id="8" name="矩形 7"/>
            <p:cNvSpPr/>
            <p:nvPr/>
          </p:nvSpPr>
          <p:spPr>
            <a:xfrm>
              <a:off x="599618" y="688764"/>
              <a:ext cx="3544868"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1916550"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p:cNvGrpSpPr/>
          <p:nvPr/>
        </p:nvGrpSpPr>
        <p:grpSpPr>
          <a:xfrm>
            <a:off x="599619" y="278225"/>
            <a:ext cx="4839279" cy="718321"/>
            <a:chOff x="599617" y="278221"/>
            <a:chExt cx="4839279" cy="718320"/>
          </a:xfrm>
        </p:grpSpPr>
        <p:sp>
          <p:nvSpPr>
            <p:cNvPr id="8" name="矩形 7"/>
            <p:cNvSpPr/>
            <p:nvPr/>
          </p:nvSpPr>
          <p:spPr>
            <a:xfrm>
              <a:off x="599617" y="688764"/>
              <a:ext cx="4839279"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An Example of 2-bit Division Method</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3051861" cy="523219"/>
            </a:xfrm>
            <a:prstGeom prst="rect">
              <a:avLst/>
            </a:prstGeom>
          </p:spPr>
          <p:txBody>
            <a:bodyPr wrap="none">
              <a:spAutoFit/>
            </a:bodyPr>
            <a:lstStyle/>
            <a:p>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2</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位试商法的实例</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280732" y="1997856"/>
          <a:ext cx="11654285" cy="3573028"/>
        </p:xfrm>
        <a:graphic>
          <a:graphicData uri="http://schemas.openxmlformats.org/drawingml/2006/table">
            <a:tbl>
              <a:tblPr firstRow="1" firstCol="1" bandRow="1">
                <a:tableStyleId>{5C22544A-7EE6-4342-B048-85BDC9FD1C3A}</a:tableStyleId>
              </a:tblPr>
              <a:tblGrid>
                <a:gridCol w="470378"/>
                <a:gridCol w="736244"/>
                <a:gridCol w="1113342"/>
                <a:gridCol w="345598"/>
                <a:gridCol w="2012830"/>
                <a:gridCol w="467899"/>
                <a:gridCol w="866899"/>
                <a:gridCol w="5641095"/>
              </a:tblGrid>
              <a:tr h="440764">
                <a:tc gridSpan="2">
                  <a:txBody>
                    <a:bodyPr/>
                    <a:lstStyle/>
                    <a:p>
                      <a:pPr algn="ctr">
                        <a:spcAft>
                          <a:spcPts val="0"/>
                        </a:spcAft>
                      </a:pPr>
                      <a:r>
                        <a:rPr lang="zh-CN" sz="1600" kern="100" dirty="0">
                          <a:effectLst/>
                          <a:latin typeface="微软雅黑" panose="00000500000000000000" pitchFamily="34" charset="-122"/>
                          <a:ea typeface="微软雅黑" panose="00000500000000000000" pitchFamily="34" charset="-122"/>
                        </a:rPr>
                        <a:t>步骤</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minuend</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err="1">
                          <a:effectLst/>
                          <a:latin typeface="微软雅黑" panose="00000500000000000000" pitchFamily="34" charset="-122"/>
                          <a:ea typeface="微软雅黑" panose="00000500000000000000" pitchFamily="34" charset="-122"/>
                        </a:rPr>
                        <a:t>i</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minuend-n</a:t>
                      </a:r>
                      <a:r>
                        <a:rPr lang="zh-CN" sz="1600" kern="100" dirty="0">
                          <a:effectLst/>
                          <a:latin typeface="微软雅黑" panose="00000500000000000000" pitchFamily="34" charset="-122"/>
                          <a:ea typeface="微软雅黑" panose="00000500000000000000" pitchFamily="34" charset="-122"/>
                        </a:rPr>
                        <a:t>×</a:t>
                      </a:r>
                      <a:r>
                        <a:rPr lang="en-US" sz="1600" kern="100" dirty="0" err="1">
                          <a:effectLst/>
                          <a:latin typeface="微软雅黑" panose="00000500000000000000" pitchFamily="34" charset="-122"/>
                          <a:ea typeface="微软雅黑" panose="00000500000000000000" pitchFamily="34" charset="-122"/>
                        </a:rPr>
                        <a:t>i</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k</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s</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说明</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gridSpan="2">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设置初值</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6</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000000</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设置被除数</a:t>
                      </a:r>
                      <a:r>
                        <a:rPr lang="en-US" sz="1600" kern="100" dirty="0">
                          <a:effectLst/>
                          <a:latin typeface="微软雅黑" panose="00000500000000000000" pitchFamily="34" charset="-122"/>
                          <a:ea typeface="微软雅黑" panose="00000500000000000000" pitchFamily="34" charset="-122"/>
                        </a:rPr>
                        <a:t>m</a:t>
                      </a:r>
                      <a:r>
                        <a:rPr lang="zh-CN" sz="1600" kern="100" dirty="0">
                          <a:effectLst/>
                          <a:latin typeface="微软雅黑" panose="00000500000000000000" pitchFamily="34" charset="-122"/>
                          <a:ea typeface="微软雅黑" panose="00000500000000000000" pitchFamily="34" charset="-122"/>
                        </a:rPr>
                        <a:t>为</a:t>
                      </a:r>
                      <a:r>
                        <a:rPr lang="en-US" sz="1600" kern="100" dirty="0">
                          <a:effectLst/>
                          <a:latin typeface="微软雅黑" panose="00000500000000000000" pitchFamily="34" charset="-122"/>
                          <a:ea typeface="微软雅黑" panose="00000500000000000000" pitchFamily="34" charset="-122"/>
                        </a:rPr>
                        <a:t>101101</a:t>
                      </a:r>
                      <a:r>
                        <a:rPr lang="zh-CN" sz="1600" kern="100" dirty="0">
                          <a:effectLst/>
                          <a:latin typeface="微软雅黑" panose="00000500000000000000" pitchFamily="34" charset="-122"/>
                          <a:ea typeface="微软雅黑" panose="00000500000000000000" pitchFamily="34" charset="-122"/>
                        </a:rPr>
                        <a:t>，除数</a:t>
                      </a:r>
                      <a:r>
                        <a:rPr lang="en-US" sz="1600" kern="100" dirty="0">
                          <a:effectLst/>
                          <a:latin typeface="微软雅黑" panose="00000500000000000000" pitchFamily="34" charset="-122"/>
                          <a:ea typeface="微软雅黑" panose="00000500000000000000" pitchFamily="34" charset="-122"/>
                        </a:rPr>
                        <a:t>n</a:t>
                      </a:r>
                      <a:r>
                        <a:rPr lang="zh-CN" sz="1600" kern="100" dirty="0">
                          <a:effectLst/>
                          <a:latin typeface="微软雅黑" panose="00000500000000000000" pitchFamily="34" charset="-122"/>
                          <a:ea typeface="微软雅黑" panose="00000500000000000000" pitchFamily="34" charset="-122"/>
                        </a:rPr>
                        <a:t>为</a:t>
                      </a:r>
                      <a:r>
                        <a:rPr lang="en-US" sz="1600" kern="100" dirty="0">
                          <a:effectLst/>
                          <a:latin typeface="微软雅黑" panose="00000500000000000000" pitchFamily="34" charset="-122"/>
                          <a:ea typeface="微软雅黑" panose="00000500000000000000" pitchFamily="34" charset="-122"/>
                        </a:rPr>
                        <a:t>000011</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k</a:t>
                      </a:r>
                      <a:r>
                        <a:rPr lang="zh-CN" sz="1600" kern="100" dirty="0">
                          <a:effectLst/>
                          <a:latin typeface="微软雅黑" panose="00000500000000000000" pitchFamily="34" charset="-122"/>
                          <a:ea typeface="微软雅黑" panose="00000500000000000000" pitchFamily="34" charset="-122"/>
                        </a:rPr>
                        <a:t>为</a:t>
                      </a:r>
                      <a:r>
                        <a:rPr lang="en-US" sz="1600" kern="100" dirty="0">
                          <a:effectLst/>
                          <a:latin typeface="微软雅黑" panose="00000500000000000000" pitchFamily="34" charset="-122"/>
                          <a:ea typeface="微软雅黑" panose="00000500000000000000" pitchFamily="34" charset="-122"/>
                        </a:rPr>
                        <a:t>6</a:t>
                      </a:r>
                      <a:r>
                        <a:rPr lang="zh-CN" sz="1600" kern="100" dirty="0">
                          <a:effectLst/>
                          <a:latin typeface="微软雅黑" panose="00000500000000000000" pitchFamily="34" charset="-122"/>
                          <a:ea typeface="微软雅黑" panose="00000500000000000000" pitchFamily="34" charset="-122"/>
                        </a:rPr>
                        <a:t>，同时</a:t>
                      </a:r>
                      <a:r>
                        <a:rPr lang="en-US" sz="1600" kern="100" dirty="0">
                          <a:effectLst/>
                          <a:latin typeface="微软雅黑" panose="00000500000000000000" pitchFamily="34" charset="-122"/>
                          <a:ea typeface="微软雅黑" panose="00000500000000000000" pitchFamily="34" charset="-122"/>
                        </a:rPr>
                        <a:t>s</a:t>
                      </a:r>
                      <a:r>
                        <a:rPr lang="zh-CN" sz="1600" kern="100" dirty="0">
                          <a:effectLst/>
                          <a:latin typeface="微软雅黑" panose="00000500000000000000" pitchFamily="34" charset="-122"/>
                          <a:ea typeface="微软雅黑" panose="00000500000000000000" pitchFamily="34" charset="-122"/>
                        </a:rPr>
                        <a:t>清</a:t>
                      </a:r>
                      <a:r>
                        <a:rPr lang="en-US" sz="1600" kern="100" dirty="0">
                          <a:effectLst/>
                          <a:latin typeface="微软雅黑" panose="00000500000000000000" pitchFamily="34" charset="-122"/>
                          <a:ea typeface="微软雅黑" panose="00000500000000000000" pitchFamily="34" charset="-122"/>
                        </a:rPr>
                        <a:t>0</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rowSpan="2">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开始</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err="1">
                          <a:effectLst/>
                          <a:latin typeface="微软雅黑" panose="00000500000000000000" pitchFamily="34" charset="-122"/>
                          <a:ea typeface="微软雅黑" panose="00000500000000000000" pitchFamily="34" charset="-122"/>
                        </a:rPr>
                        <a:t>i</a:t>
                      </a:r>
                      <a:r>
                        <a:rPr lang="en-US" sz="1600" kern="100" dirty="0">
                          <a:effectLst/>
                          <a:latin typeface="微软雅黑" panose="00000500000000000000" pitchFamily="34" charset="-122"/>
                          <a:ea typeface="微软雅黑" panose="00000500000000000000" pitchFamily="34" charset="-122"/>
                        </a:rPr>
                        <a:t>=3</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2</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1</a:t>
                      </a:r>
                      <a:r>
                        <a:rPr lang="zh-CN" sz="1600" kern="100" dirty="0">
                          <a:effectLst/>
                          <a:latin typeface="微软雅黑" panose="00000500000000000000" pitchFamily="34" charset="-122"/>
                          <a:ea typeface="微软雅黑" panose="00000500000000000000" pitchFamily="34" charset="-122"/>
                        </a:rPr>
                        <a:t>，均小于</a:t>
                      </a:r>
                      <a:r>
                        <a:rPr lang="en-US" sz="1600" kern="100" dirty="0">
                          <a:effectLst/>
                          <a:latin typeface="微软雅黑" panose="00000500000000000000" pitchFamily="34" charset="-122"/>
                          <a:ea typeface="微软雅黑" panose="00000500000000000000" pitchFamily="34" charset="-122"/>
                        </a:rPr>
                        <a:t>0</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6</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000000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当</a:t>
                      </a:r>
                      <a:r>
                        <a:rPr lang="en-US" sz="1600" kern="100" dirty="0" err="1">
                          <a:effectLst/>
                          <a:latin typeface="微软雅黑" panose="00000500000000000000" pitchFamily="34" charset="-122"/>
                          <a:ea typeface="微软雅黑" panose="00000500000000000000" pitchFamily="34" charset="-122"/>
                        </a:rPr>
                        <a:t>i</a:t>
                      </a:r>
                      <a:r>
                        <a:rPr lang="en-US" sz="1600" kern="100" dirty="0">
                          <a:effectLst/>
                          <a:latin typeface="微软雅黑" panose="00000500000000000000" pitchFamily="34" charset="-122"/>
                          <a:ea typeface="微软雅黑" panose="00000500000000000000" pitchFamily="34" charset="-122"/>
                        </a:rPr>
                        <a:t>=3</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2</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1</a:t>
                      </a:r>
                      <a:r>
                        <a:rPr lang="zh-CN" sz="1600" kern="100" dirty="0">
                          <a:effectLst/>
                          <a:latin typeface="微软雅黑" panose="00000500000000000000" pitchFamily="34" charset="-122"/>
                          <a:ea typeface="微软雅黑" panose="00000500000000000000" pitchFamily="34" charset="-122"/>
                        </a:rPr>
                        <a:t>时，</a:t>
                      </a:r>
                      <a:r>
                        <a:rPr lang="en-US" sz="1600" kern="100" dirty="0">
                          <a:effectLst/>
                          <a:latin typeface="微软雅黑" panose="00000500000000000000" pitchFamily="34" charset="-122"/>
                          <a:ea typeface="微软雅黑" panose="00000500000000000000" pitchFamily="34" charset="-122"/>
                        </a:rPr>
                        <a:t>10-000011</a:t>
                      </a:r>
                      <a:r>
                        <a:rPr lang="zh-CN" sz="1600" kern="100" dirty="0">
                          <a:effectLst/>
                          <a:latin typeface="微软雅黑" panose="00000500000000000000" pitchFamily="34" charset="-122"/>
                          <a:ea typeface="微软雅黑" panose="00000500000000000000" pitchFamily="34" charset="-122"/>
                        </a:rPr>
                        <a:t>×</a:t>
                      </a:r>
                      <a:r>
                        <a:rPr lang="en-US" sz="1600" kern="100" dirty="0" err="1">
                          <a:effectLst/>
                          <a:latin typeface="微软雅黑" panose="00000500000000000000" pitchFamily="34" charset="-122"/>
                          <a:ea typeface="微软雅黑" panose="00000500000000000000" pitchFamily="34" charset="-122"/>
                        </a:rPr>
                        <a:t>i</a:t>
                      </a:r>
                      <a:r>
                        <a:rPr lang="zh-CN" sz="1600" kern="100" dirty="0">
                          <a:effectLst/>
                          <a:latin typeface="微软雅黑" panose="00000500000000000000" pitchFamily="34" charset="-122"/>
                          <a:ea typeface="微软雅黑" panose="00000500000000000000" pitchFamily="34" charset="-122"/>
                        </a:rPr>
                        <a:t>均小于</a:t>
                      </a:r>
                      <a:r>
                        <a:rPr lang="en-US" sz="1600" kern="100" dirty="0">
                          <a:effectLst/>
                          <a:latin typeface="微软雅黑" panose="00000500000000000000" pitchFamily="34" charset="-122"/>
                          <a:ea typeface="微软雅黑" panose="00000500000000000000" pitchFamily="34" charset="-122"/>
                        </a:rPr>
                        <a:t>0</a:t>
                      </a:r>
                      <a:r>
                        <a:rPr lang="zh-CN" sz="1600" kern="100" dirty="0">
                          <a:effectLst/>
                          <a:latin typeface="微软雅黑" panose="00000500000000000000" pitchFamily="34" charset="-122"/>
                          <a:ea typeface="微软雅黑" panose="00000500000000000000" pitchFamily="34" charset="-122"/>
                        </a:rPr>
                        <a:t>，故商</a:t>
                      </a:r>
                      <a:r>
                        <a:rPr lang="en-US" sz="1600" kern="100" dirty="0">
                          <a:effectLst/>
                          <a:latin typeface="微软雅黑" panose="00000500000000000000" pitchFamily="34" charset="-122"/>
                          <a:ea typeface="微软雅黑" panose="00000500000000000000" pitchFamily="34" charset="-122"/>
                        </a:rPr>
                        <a:t>s[5, 4]=00</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vMerge="1">
                  <a:tcP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结束</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1011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vMerge="1">
                  <a:tcP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 </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dirty="0">
                          <a:effectLst/>
                          <a:latin typeface="微软雅黑" panose="00000500000000000000" pitchFamily="34" charset="-122"/>
                          <a:ea typeface="微软雅黑" panose="00000500000000000000" pitchFamily="34" charset="-122"/>
                        </a:rPr>
                        <a:t>4</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新的</a:t>
                      </a:r>
                      <a:r>
                        <a:rPr lang="en-US" sz="1600" kern="100" dirty="0">
                          <a:effectLst/>
                          <a:latin typeface="微软雅黑" panose="00000500000000000000" pitchFamily="34" charset="-122"/>
                          <a:ea typeface="微软雅黑" panose="00000500000000000000" pitchFamily="34" charset="-122"/>
                        </a:rPr>
                        <a:t>minuend=(minuend, m[3, 2])</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rowSpan="2">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开始</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1011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rowSpan="2">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3</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i=3</a:t>
                      </a:r>
                      <a:r>
                        <a:rPr lang="zh-CN" sz="1600" kern="100">
                          <a:effectLst/>
                          <a:latin typeface="微软雅黑" panose="00000500000000000000" pitchFamily="34" charset="-122"/>
                          <a:ea typeface="微软雅黑" panose="00000500000000000000" pitchFamily="34" charset="-122"/>
                        </a:rPr>
                        <a:t>时，大于</a:t>
                      </a:r>
                      <a:r>
                        <a:rPr lang="en-US" sz="1600" kern="100">
                          <a:effectLst/>
                          <a:latin typeface="微软雅黑" panose="00000500000000000000" pitchFamily="34" charset="-122"/>
                          <a:ea typeface="微软雅黑" panose="00000500000000000000" pitchFamily="34" charset="-122"/>
                        </a:rPr>
                        <a:t>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4</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001100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当</a:t>
                      </a:r>
                      <a:r>
                        <a:rPr lang="en-US" sz="1600" kern="100" dirty="0" err="1">
                          <a:effectLst/>
                          <a:latin typeface="微软雅黑" panose="00000500000000000000" pitchFamily="34" charset="-122"/>
                          <a:ea typeface="微软雅黑" panose="00000500000000000000" pitchFamily="34" charset="-122"/>
                        </a:rPr>
                        <a:t>i</a:t>
                      </a:r>
                      <a:r>
                        <a:rPr lang="en-US" sz="1600" kern="100" dirty="0">
                          <a:effectLst/>
                          <a:latin typeface="微软雅黑" panose="00000500000000000000" pitchFamily="34" charset="-122"/>
                          <a:ea typeface="微软雅黑" panose="00000500000000000000" pitchFamily="34" charset="-122"/>
                        </a:rPr>
                        <a:t>=3</a:t>
                      </a:r>
                      <a:r>
                        <a:rPr lang="zh-CN" sz="1600" kern="100" dirty="0">
                          <a:effectLst/>
                          <a:latin typeface="微软雅黑" panose="00000500000000000000" pitchFamily="34" charset="-122"/>
                          <a:ea typeface="微软雅黑" panose="00000500000000000000" pitchFamily="34" charset="-122"/>
                        </a:rPr>
                        <a:t>时，</a:t>
                      </a:r>
                      <a:r>
                        <a:rPr lang="en-US" sz="1600" kern="100" dirty="0">
                          <a:effectLst/>
                          <a:latin typeface="微软雅黑" panose="00000500000000000000" pitchFamily="34" charset="-122"/>
                          <a:ea typeface="微软雅黑" panose="00000500000000000000" pitchFamily="34" charset="-122"/>
                        </a:rPr>
                        <a:t>1011-000011</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3=10</a:t>
                      </a:r>
                      <a:r>
                        <a:rPr lang="zh-CN" sz="1600" kern="100" dirty="0">
                          <a:effectLst/>
                          <a:latin typeface="微软雅黑" panose="00000500000000000000" pitchFamily="34" charset="-122"/>
                          <a:ea typeface="微软雅黑" panose="00000500000000000000" pitchFamily="34" charset="-122"/>
                        </a:rPr>
                        <a:t>，大于</a:t>
                      </a:r>
                      <a:r>
                        <a:rPr lang="en-US" sz="1600" kern="100" dirty="0">
                          <a:effectLst/>
                          <a:latin typeface="微软雅黑" panose="00000500000000000000" pitchFamily="34" charset="-122"/>
                          <a:ea typeface="微软雅黑" panose="00000500000000000000" pitchFamily="34" charset="-122"/>
                        </a:rPr>
                        <a:t>0</a:t>
                      </a:r>
                      <a:r>
                        <a:rPr lang="zh-CN" sz="1600" kern="100" dirty="0">
                          <a:effectLst/>
                          <a:latin typeface="微软雅黑" panose="00000500000000000000" pitchFamily="34" charset="-122"/>
                          <a:ea typeface="微软雅黑" panose="00000500000000000000" pitchFamily="34" charset="-122"/>
                        </a:rPr>
                        <a:t>，故商</a:t>
                      </a:r>
                      <a:r>
                        <a:rPr lang="en-US" sz="1600" kern="100" dirty="0">
                          <a:effectLst/>
                          <a:latin typeface="微软雅黑" panose="00000500000000000000" pitchFamily="34" charset="-122"/>
                          <a:ea typeface="微软雅黑" panose="00000500000000000000" pitchFamily="34" charset="-122"/>
                        </a:rPr>
                        <a:t>[3, 2]=11</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vMerge="1">
                  <a:tcP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结束</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1001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vMerge="1">
                  <a:tcP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2</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新的</a:t>
                      </a:r>
                      <a:r>
                        <a:rPr lang="en-US" sz="1600" kern="100" dirty="0">
                          <a:effectLst/>
                          <a:latin typeface="微软雅黑" panose="00000500000000000000" pitchFamily="34" charset="-122"/>
                          <a:ea typeface="微软雅黑" panose="00000500000000000000" pitchFamily="34" charset="-122"/>
                        </a:rPr>
                        <a:t>minuend=(1011-000011</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3, m[1, 0])</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2</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开始</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1001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3</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i=3</a:t>
                      </a:r>
                      <a:r>
                        <a:rPr lang="zh-CN" sz="1600" kern="100">
                          <a:effectLst/>
                          <a:latin typeface="微软雅黑" panose="00000500000000000000" pitchFamily="34" charset="-122"/>
                          <a:ea typeface="微软雅黑" panose="00000500000000000000" pitchFamily="34" charset="-122"/>
                        </a:rPr>
                        <a:t>时，等于</a:t>
                      </a:r>
                      <a:r>
                        <a:rPr lang="en-US" sz="1600" kern="100">
                          <a:effectLst/>
                          <a:latin typeface="微软雅黑" panose="00000500000000000000" pitchFamily="34" charset="-122"/>
                          <a:ea typeface="微软雅黑" panose="00000500000000000000" pitchFamily="34" charset="-122"/>
                        </a:rPr>
                        <a:t>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2</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001111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当</a:t>
                      </a:r>
                      <a:r>
                        <a:rPr lang="en-US" sz="1600" kern="100" dirty="0" err="1">
                          <a:effectLst/>
                          <a:latin typeface="微软雅黑" panose="00000500000000000000" pitchFamily="34" charset="-122"/>
                          <a:ea typeface="微软雅黑" panose="00000500000000000000" pitchFamily="34" charset="-122"/>
                        </a:rPr>
                        <a:t>i</a:t>
                      </a:r>
                      <a:r>
                        <a:rPr lang="en-US" sz="1600" kern="100" dirty="0">
                          <a:effectLst/>
                          <a:latin typeface="微软雅黑" panose="00000500000000000000" pitchFamily="34" charset="-122"/>
                          <a:ea typeface="微软雅黑" panose="00000500000000000000" pitchFamily="34" charset="-122"/>
                        </a:rPr>
                        <a:t>=3</a:t>
                      </a:r>
                      <a:r>
                        <a:rPr lang="zh-CN" sz="1600" kern="100" dirty="0">
                          <a:effectLst/>
                          <a:latin typeface="微软雅黑" panose="00000500000000000000" pitchFamily="34" charset="-122"/>
                          <a:ea typeface="微软雅黑" panose="00000500000000000000" pitchFamily="34" charset="-122"/>
                        </a:rPr>
                        <a:t>时，</a:t>
                      </a:r>
                      <a:r>
                        <a:rPr lang="en-US" sz="1600" kern="100" dirty="0">
                          <a:effectLst/>
                          <a:latin typeface="微软雅黑" panose="00000500000000000000" pitchFamily="34" charset="-122"/>
                          <a:ea typeface="微软雅黑" panose="00000500000000000000" pitchFamily="34" charset="-122"/>
                        </a:rPr>
                        <a:t>1001-000011</a:t>
                      </a:r>
                      <a:r>
                        <a:rPr lang="zh-CN" sz="1600" kern="100" dirty="0">
                          <a:effectLst/>
                          <a:latin typeface="微软雅黑" panose="00000500000000000000" pitchFamily="34" charset="-122"/>
                          <a:ea typeface="微软雅黑" panose="00000500000000000000" pitchFamily="34" charset="-122"/>
                        </a:rPr>
                        <a:t>×</a:t>
                      </a:r>
                      <a:r>
                        <a:rPr lang="en-US" sz="1600" kern="100" dirty="0">
                          <a:effectLst/>
                          <a:latin typeface="微软雅黑" panose="00000500000000000000" pitchFamily="34" charset="-122"/>
                          <a:ea typeface="微软雅黑" panose="00000500000000000000" pitchFamily="34" charset="-122"/>
                        </a:rPr>
                        <a:t>3=0</a:t>
                      </a:r>
                      <a:r>
                        <a:rPr lang="zh-CN" sz="1600" kern="100" dirty="0">
                          <a:effectLst/>
                          <a:latin typeface="微软雅黑" panose="00000500000000000000" pitchFamily="34" charset="-122"/>
                          <a:ea typeface="微软雅黑" panose="00000500000000000000" pitchFamily="34" charset="-122"/>
                        </a:rPr>
                        <a:t>，故商</a:t>
                      </a:r>
                      <a:r>
                        <a:rPr lang="en-US" sz="1600" kern="100" dirty="0">
                          <a:effectLst/>
                          <a:latin typeface="微软雅黑" panose="00000500000000000000" pitchFamily="34" charset="-122"/>
                          <a:ea typeface="微软雅黑" panose="00000500000000000000" pitchFamily="34" charset="-122"/>
                        </a:rPr>
                        <a:t>[1, 0]=11</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440764">
                <a:tc gridSpan="2">
                  <a:txBody>
                    <a:bodyPr/>
                    <a:lstStyle/>
                    <a:p>
                      <a:pPr algn="ctr">
                        <a:spcAft>
                          <a:spcPts val="0"/>
                        </a:spcAft>
                      </a:pPr>
                      <a:r>
                        <a:rPr lang="zh-CN" sz="1600" kern="100">
                          <a:effectLst/>
                          <a:latin typeface="微软雅黑" panose="00000500000000000000" pitchFamily="34" charset="-122"/>
                          <a:ea typeface="微软雅黑" panose="00000500000000000000" pitchFamily="34" charset="-122"/>
                        </a:rPr>
                        <a:t>全部结束</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hMerge="1">
                  <a:tcP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 </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en-US" sz="1600" kern="100">
                          <a:effectLst/>
                          <a:latin typeface="微软雅黑" panose="00000500000000000000" pitchFamily="34" charset="-122"/>
                          <a:ea typeface="微软雅黑" panose="00000500000000000000" pitchFamily="34" charset="-122"/>
                        </a:rPr>
                        <a:t>001111</a:t>
                      </a:r>
                      <a:endParaRPr lang="zh-CN" sz="16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600" kern="100" dirty="0">
                          <a:effectLst/>
                          <a:latin typeface="微软雅黑" panose="00000500000000000000" pitchFamily="34" charset="-122"/>
                          <a:ea typeface="微软雅黑" panose="00000500000000000000" pitchFamily="34" charset="-122"/>
                        </a:rPr>
                        <a:t>最终商为</a:t>
                      </a:r>
                      <a:r>
                        <a:rPr lang="en-US" sz="1600" kern="100" dirty="0">
                          <a:effectLst/>
                          <a:latin typeface="微软雅黑" panose="00000500000000000000" pitchFamily="34" charset="-122"/>
                          <a:ea typeface="微软雅黑" panose="00000500000000000000" pitchFamily="34" charset="-122"/>
                        </a:rPr>
                        <a:t>001111</a:t>
                      </a:r>
                      <a:endParaRPr lang="zh-CN" sz="16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sp>
        <p:nvSpPr>
          <p:cNvPr id="3" name="文本框 2"/>
          <p:cNvSpPr txBox="1"/>
          <p:nvPr/>
        </p:nvSpPr>
        <p:spPr>
          <a:xfrm>
            <a:off x="2279191" y="1365350"/>
            <a:ext cx="7637253" cy="400110"/>
          </a:xfrm>
          <a:prstGeom prst="rect">
            <a:avLst/>
          </a:prstGeom>
          <a:solidFill>
            <a:srgbClr val="FFFF00"/>
          </a:solidFill>
        </p:spPr>
        <p:txBody>
          <a:bodyPr wrap="square" rtlCol="0">
            <a:spAutoFit/>
          </a:bodyPr>
          <a:lstStyle/>
          <a:p>
            <a:pPr algn="ctr"/>
            <a:r>
              <a:rPr lang="zh-CN" altLang="en-US" sz="2000" dirty="0">
                <a:latin typeface="微软雅黑" panose="00000500000000000000" pitchFamily="34" charset="-122"/>
                <a:ea typeface="微软雅黑" panose="00000500000000000000" pitchFamily="34" charset="-122"/>
              </a:rPr>
              <a:t>使用</a:t>
            </a:r>
            <a:r>
              <a:rPr lang="en-US" altLang="zh-CN" sz="2000" dirty="0">
                <a:latin typeface="微软雅黑" panose="00000500000000000000" pitchFamily="34" charset="-122"/>
                <a:ea typeface="微软雅黑" panose="00000500000000000000" pitchFamily="34" charset="-122"/>
              </a:rPr>
              <a:t>2</a:t>
            </a:r>
            <a:r>
              <a:rPr lang="zh-CN" altLang="en-US" sz="2000" dirty="0">
                <a:latin typeface="微软雅黑" panose="00000500000000000000" pitchFamily="34" charset="-122"/>
                <a:ea typeface="微软雅黑" panose="00000500000000000000" pitchFamily="34" charset="-122"/>
              </a:rPr>
              <a:t>位试商法计算</a:t>
            </a:r>
            <a:r>
              <a:rPr lang="en-US" altLang="zh-CN" sz="2000" dirty="0">
                <a:latin typeface="微软雅黑" panose="00000500000000000000" pitchFamily="34" charset="-122"/>
                <a:ea typeface="微软雅黑" panose="00000500000000000000" pitchFamily="34" charset="-122"/>
              </a:rPr>
              <a:t>7'b0101101/7'b0000011</a:t>
            </a:r>
            <a:r>
              <a:rPr lang="zh-CN" altLang="en-US" sz="2000" dirty="0">
                <a:latin typeface="微软雅黑" panose="00000500000000000000" pitchFamily="34" charset="-122"/>
                <a:ea typeface="微软雅黑" panose="00000500000000000000" pitchFamily="34" charset="-122"/>
              </a:rPr>
              <a:t>（最高位为符号位）</a:t>
            </a:r>
            <a:endParaRPr lang="zh-CN" altLang="en-US" sz="20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258784" y="2357494"/>
            <a:ext cx="9678391" cy="1069845"/>
          </a:xfrm>
          <a:prstGeom prst="rect">
            <a:avLst/>
          </a:prstGeom>
          <a:noFill/>
        </p:spPr>
        <p:txBody>
          <a:bodyPr wrap="square" rtlCol="0">
            <a:spAutoFit/>
          </a:bodyPr>
          <a:lstStyle/>
          <a:p>
            <a:pPr algn="ctr">
              <a:lnSpc>
                <a:spcPct val="150000"/>
              </a:lnSpc>
            </a:pPr>
            <a:r>
              <a:rPr lang="zh-CN" altLang="en-US" sz="4800" dirty="0">
                <a:solidFill>
                  <a:srgbClr val="0066FF"/>
                </a:solidFill>
                <a:latin typeface="微软雅黑" panose="00000500000000000000" pitchFamily="34" charset="-122"/>
                <a:ea typeface="微软雅黑" panose="00000500000000000000" pitchFamily="34" charset="-122"/>
              </a:rPr>
              <a:t>支持暂停机制的流水线的设计</a:t>
            </a:r>
            <a:endParaRPr lang="zh-CN" altLang="en-US" sz="48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7" name="组合 6"/>
          <p:cNvGrpSpPr/>
          <p:nvPr/>
        </p:nvGrpSpPr>
        <p:grpSpPr>
          <a:xfrm>
            <a:off x="575870" y="278225"/>
            <a:ext cx="2698467" cy="742071"/>
            <a:chOff x="575868" y="278221"/>
            <a:chExt cx="2698467" cy="742070"/>
          </a:xfrm>
        </p:grpSpPr>
        <p:sp>
          <p:nvSpPr>
            <p:cNvPr id="8" name="矩形 7"/>
            <p:cNvSpPr/>
            <p:nvPr/>
          </p:nvSpPr>
          <p:spPr>
            <a:xfrm>
              <a:off x="575868" y="712514"/>
              <a:ext cx="267471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Pipeline Halt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9" name="矩形 8"/>
            <p:cNvSpPr/>
            <p:nvPr/>
          </p:nvSpPr>
          <p:spPr>
            <a:xfrm>
              <a:off x="1197484" y="278221"/>
              <a:ext cx="207685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流水线暂停</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pic>
        <p:nvPicPr>
          <p:cNvPr id="2" name="图片 1"/>
          <p:cNvPicPr>
            <a:picLocks noChangeAspect="1"/>
          </p:cNvPicPr>
          <p:nvPr/>
        </p:nvPicPr>
        <p:blipFill>
          <a:blip r:embed="rId1"/>
          <a:stretch>
            <a:fillRect/>
          </a:stretch>
        </p:blipFill>
        <p:spPr>
          <a:xfrm>
            <a:off x="475861" y="1948680"/>
            <a:ext cx="10515657" cy="3949801"/>
          </a:xfrm>
          <a:prstGeom prst="rect">
            <a:avLst/>
          </a:prstGeom>
        </p:spPr>
      </p:pic>
      <p:sp>
        <p:nvSpPr>
          <p:cNvPr id="10" name="文本框 9"/>
          <p:cNvSpPr txBox="1"/>
          <p:nvPr/>
        </p:nvSpPr>
        <p:spPr>
          <a:xfrm>
            <a:off x="938645" y="6033169"/>
            <a:ext cx="10325258" cy="400110"/>
          </a:xfrm>
          <a:prstGeom prst="rect">
            <a:avLst/>
          </a:prstGeom>
          <a:noFill/>
        </p:spPr>
        <p:txBody>
          <a:bodyPr wrap="square" rtlCol="0">
            <a:spAutoFit/>
          </a:bodyPr>
          <a:lstStyle/>
          <a:p>
            <a:r>
              <a:rPr lang="zh-CN" altLang="en-US" sz="2000" dirty="0">
                <a:solidFill>
                  <a:srgbClr val="0066FF"/>
                </a:solidFill>
                <a:latin typeface="微软雅黑" panose="00000500000000000000" pitchFamily="34" charset="-122"/>
                <a:ea typeface="微软雅黑" panose="00000500000000000000" pitchFamily="34" charset="-122"/>
              </a:rPr>
              <a:t>触发流水线暂停的指令之前进入流水线的指令可以运行完，不需要暂停</a:t>
            </a:r>
            <a:endParaRPr lang="zh-CN" altLang="en-US" sz="2000" dirty="0">
              <a:solidFill>
                <a:srgbClr val="0066FF"/>
              </a:solidFill>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3749" y="-2375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a:stretch>
            <a:fillRect/>
          </a:stretch>
        </p:blipFill>
        <p:spPr>
          <a:xfrm>
            <a:off x="130801" y="-23751"/>
            <a:ext cx="11898000" cy="6870632"/>
          </a:xfrm>
          <a:prstGeom prst="rect">
            <a:avLst/>
          </a:prstGeom>
        </p:spPr>
      </p:pic>
      <p:sp>
        <p:nvSpPr>
          <p:cNvPr id="12" name="矩形 11"/>
          <p:cNvSpPr/>
          <p:nvPr/>
        </p:nvSpPr>
        <p:spPr>
          <a:xfrm>
            <a:off x="9790155" y="231953"/>
            <a:ext cx="808088" cy="451664"/>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8374482" y="3588385"/>
            <a:ext cx="450615" cy="0"/>
          </a:xfrm>
          <a:prstGeom prst="line">
            <a:avLst/>
          </a:prstGeom>
          <a:ln w="28575">
            <a:solidFill>
              <a:srgbClr val="0000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8252949" y="3827726"/>
            <a:ext cx="121533" cy="0"/>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374482" y="3588385"/>
            <a:ext cx="1" cy="239341"/>
          </a:xfrm>
          <a:prstGeom prst="line">
            <a:avLst/>
          </a:prstGeom>
          <a:ln w="28575">
            <a:solidFill>
              <a:srgbClr val="0000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669508" y="3470647"/>
            <a:ext cx="404440" cy="400478"/>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8876915" y="2923256"/>
            <a:ext cx="0" cy="612209"/>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160467" y="512466"/>
            <a:ext cx="1810523" cy="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8160467" y="512466"/>
            <a:ext cx="1" cy="3225556"/>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85937" y="1037109"/>
            <a:ext cx="5497697" cy="1"/>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9154699" y="1037109"/>
            <a:ext cx="0" cy="1508721"/>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3680150" y="1037110"/>
            <a:ext cx="0" cy="1178841"/>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10670982" y="751754"/>
            <a:ext cx="0" cy="1794076"/>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425507" y="732151"/>
            <a:ext cx="7245475" cy="9802"/>
          </a:xfrm>
          <a:prstGeom prst="line">
            <a:avLst/>
          </a:prstGeom>
          <a:ln w="285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3425507" y="732152"/>
            <a:ext cx="0" cy="1483799"/>
          </a:xfrm>
          <a:prstGeom prst="line">
            <a:avLst/>
          </a:prstGeom>
          <a:ln w="28575">
            <a:solidFill>
              <a:srgbClr val="FF0000"/>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9183634" y="704315"/>
            <a:ext cx="2630367" cy="646331"/>
            <a:chOff x="9207383" y="546585"/>
            <a:chExt cx="2630367" cy="646331"/>
          </a:xfrm>
        </p:grpSpPr>
        <p:cxnSp>
          <p:nvCxnSpPr>
            <p:cNvPr id="27" name="直接箭头连接符 26"/>
            <p:cNvCxnSpPr/>
            <p:nvPr/>
          </p:nvCxnSpPr>
          <p:spPr>
            <a:xfrm flipV="1">
              <a:off x="9207383" y="862315"/>
              <a:ext cx="1719118" cy="3306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10694731" y="862314"/>
              <a:ext cx="231770" cy="33060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943177" y="546585"/>
              <a:ext cx="894573" cy="646331"/>
            </a:xfrm>
            <a:prstGeom prst="rect">
              <a:avLst/>
            </a:prstGeom>
            <a:solidFill>
              <a:srgbClr val="FFFF00"/>
            </a:solidFill>
          </p:spPr>
          <p:txBody>
            <a:bodyPr wrap="square" rtlCol="0">
              <a:spAutoFit/>
            </a:bodyPr>
            <a:lstStyle/>
            <a:p>
              <a:pPr algn="ctr"/>
              <a:r>
                <a:rPr lang="zh-CN" altLang="en-US" dirty="0">
                  <a:latin typeface="微软雅黑" panose="00000500000000000000" pitchFamily="34" charset="-122"/>
                  <a:ea typeface="微软雅黑" panose="00000500000000000000" pitchFamily="34" charset="-122"/>
                  <a:hlinkClick r:id="rId2" action="ppaction://hlinksldjump"/>
                </a:rPr>
                <a:t>判断加载相关</a:t>
              </a:r>
              <a:endParaRPr lang="zh-CN" altLang="en-US" dirty="0">
                <a:latin typeface="微软雅黑" panose="00000500000000000000" pitchFamily="34" charset="-122"/>
                <a:ea typeface="微软雅黑" panose="00000500000000000000" pitchFamily="34" charset="-122"/>
              </a:endParaRPr>
            </a:p>
          </p:txBody>
        </p:sp>
      </p:grpSp>
      <p:cxnSp>
        <p:nvCxnSpPr>
          <p:cNvPr id="30" name="直接连接符 29"/>
          <p:cNvCxnSpPr/>
          <p:nvPr/>
        </p:nvCxnSpPr>
        <p:spPr>
          <a:xfrm flipH="1">
            <a:off x="4034814" y="362829"/>
            <a:ext cx="3" cy="1853122"/>
          </a:xfrm>
          <a:prstGeom prst="line">
            <a:avLst/>
          </a:prstGeom>
          <a:ln w="28575">
            <a:solidFill>
              <a:srgbClr val="00CCFF"/>
            </a:solidFill>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4034815" y="362829"/>
            <a:ext cx="5936175" cy="3780"/>
          </a:xfrm>
          <a:prstGeom prst="line">
            <a:avLst/>
          </a:prstGeom>
          <a:ln w="28575">
            <a:solidFill>
              <a:srgbClr val="00CCFF"/>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3411" y="184594"/>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540043" y="178807"/>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7407198" y="185657"/>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9502216" y="176658"/>
            <a:ext cx="0" cy="1539433"/>
          </a:xfrm>
          <a:prstGeom prst="line">
            <a:avLst/>
          </a:prstGeom>
          <a:ln w="28575">
            <a:solidFill>
              <a:schemeClr val="accent4"/>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537624" y="171312"/>
            <a:ext cx="10457726" cy="0"/>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0977989" y="173021"/>
            <a:ext cx="0" cy="284764"/>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10462917" y="441600"/>
            <a:ext cx="520859" cy="0"/>
          </a:xfrm>
          <a:prstGeom prst="line">
            <a:avLst/>
          </a:prstGeom>
          <a:ln w="28575">
            <a:solidFill>
              <a:schemeClr val="accent4"/>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对话气泡: 矩形 38"/>
          <p:cNvSpPr/>
          <p:nvPr/>
        </p:nvSpPr>
        <p:spPr>
          <a:xfrm>
            <a:off x="11192119" y="97785"/>
            <a:ext cx="908612" cy="412854"/>
          </a:xfrm>
          <a:prstGeom prst="wedgeRectCallout">
            <a:avLst>
              <a:gd name="adj1" fmla="val -167014"/>
              <a:gd name="adj2" fmla="val -42202"/>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latin typeface="微软雅黑" panose="00000500000000000000" pitchFamily="34" charset="-122"/>
                <a:ea typeface="微软雅黑" panose="00000500000000000000" pitchFamily="34" charset="-122"/>
                <a:hlinkClick r:id="rId3" action="ppaction://hlinksldjump"/>
              </a:rPr>
              <a:t>stall</a:t>
            </a:r>
            <a:r>
              <a:rPr lang="zh-CN" altLang="en-US" sz="1400" dirty="0">
                <a:latin typeface="微软雅黑" panose="00000500000000000000" pitchFamily="34" charset="-122"/>
                <a:ea typeface="微软雅黑" panose="00000500000000000000" pitchFamily="34" charset="-122"/>
                <a:hlinkClick r:id="rId3" action="ppaction://hlinksldjump"/>
              </a:rPr>
              <a:t>信号每位的含义？</a:t>
            </a:r>
            <a:endParaRPr lang="zh-CN" altLang="en-US" sz="1400" dirty="0">
              <a:latin typeface="微软雅黑" panose="00000500000000000000" pitchFamily="34" charset="-122"/>
              <a:ea typeface="微软雅黑" panose="00000500000000000000" pitchFamily="34" charset="-122"/>
            </a:endParaRPr>
          </a:p>
        </p:txBody>
      </p:sp>
      <p:sp>
        <p:nvSpPr>
          <p:cNvPr id="41" name="矩形 40"/>
          <p:cNvSpPr/>
          <p:nvPr/>
        </p:nvSpPr>
        <p:spPr>
          <a:xfrm>
            <a:off x="879746" y="3956785"/>
            <a:ext cx="323421" cy="481502"/>
          </a:xfrm>
          <a:prstGeom prst="rect">
            <a:avLst/>
          </a:prstGeom>
          <a:noFill/>
          <a:ln w="28575">
            <a:solidFill>
              <a:srgbClr val="FF66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连接符 41"/>
          <p:cNvCxnSpPr/>
          <p:nvPr/>
        </p:nvCxnSpPr>
        <p:spPr>
          <a:xfrm flipV="1">
            <a:off x="1648793" y="173016"/>
            <a:ext cx="0" cy="2552217"/>
          </a:xfrm>
          <a:prstGeom prst="line">
            <a:avLst/>
          </a:prstGeom>
          <a:ln w="28575">
            <a:solidFill>
              <a:srgbClr val="C00F3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1041122" y="2702085"/>
            <a:ext cx="601884" cy="17361"/>
          </a:xfrm>
          <a:prstGeom prst="line">
            <a:avLst/>
          </a:prstGeom>
          <a:ln w="28575">
            <a:solidFill>
              <a:srgbClr val="C00F3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1046909" y="2702086"/>
            <a:ext cx="0" cy="1336878"/>
          </a:xfrm>
          <a:prstGeom prst="line">
            <a:avLst/>
          </a:prstGeom>
          <a:ln w="28575">
            <a:solidFill>
              <a:srgbClr val="C00F3F"/>
            </a:solidFill>
            <a:prstDash val="dash"/>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1380124" y="6372585"/>
            <a:ext cx="754915" cy="307777"/>
          </a:xfrm>
          <a:prstGeom prst="rect">
            <a:avLst/>
          </a:prstGeom>
          <a:noFill/>
        </p:spPr>
        <p:txBody>
          <a:bodyPr wrap="square" rtlCol="0">
            <a:spAutoFit/>
          </a:bodyPr>
          <a:lstStyle/>
          <a:p>
            <a:pPr algn="ctr"/>
            <a:r>
              <a:rPr lang="en-US" altLang="zh-CN" sz="1400" dirty="0">
                <a:latin typeface="微软雅黑" panose="00000500000000000000" pitchFamily="34" charset="-122"/>
                <a:ea typeface="微软雅黑" panose="00000500000000000000" pitchFamily="34" charset="-122"/>
                <a:hlinkClick r:id="rId4" action="ppaction://hlinksldjump"/>
              </a:rPr>
              <a:t>SKIP</a:t>
            </a:r>
            <a:endParaRPr lang="zh-CN" altLang="en-US" sz="1400"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par>
                                <p:cTn id="8" presetID="3" presetClass="entr" presetSubtype="1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par>
                                <p:cTn id="11" presetID="3" presetClass="entr" presetSubtype="1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linds(horizont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blinds(horizontal)">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linds(horizontal)">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blinds(horizontal)">
                                      <p:cBhvr>
                                        <p:cTn id="33" dur="500"/>
                                        <p:tgtEl>
                                          <p:spTgt spid="18"/>
                                        </p:tgtEl>
                                      </p:cBhvr>
                                    </p:animEffect>
                                  </p:childTnLst>
                                </p:cTn>
                              </p:par>
                              <p:par>
                                <p:cTn id="34" presetID="3" presetClass="entr" presetSubtype="10"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blinds(horizontal)">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blinds(horizontal)">
                                      <p:cBhvr>
                                        <p:cTn id="41" dur="500"/>
                                        <p:tgtEl>
                                          <p:spTgt spid="30"/>
                                        </p:tgtEl>
                                      </p:cBhvr>
                                    </p:animEffect>
                                  </p:childTnLst>
                                </p:cTn>
                              </p:par>
                              <p:par>
                                <p:cTn id="42" presetID="3" presetClass="entr" presetSubtype="1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blinds(horizontal)">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blinds(horizontal)">
                                      <p:cBhvr>
                                        <p:cTn id="49" dur="500"/>
                                        <p:tgtEl>
                                          <p:spTgt spid="20"/>
                                        </p:tgtEl>
                                      </p:cBhvr>
                                    </p:animEffect>
                                  </p:childTnLst>
                                </p:cTn>
                              </p:par>
                              <p:par>
                                <p:cTn id="50" presetID="3" presetClass="entr" presetSubtype="1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blinds(horizontal)">
                                      <p:cBhvr>
                                        <p:cTn id="52" dur="500"/>
                                        <p:tgtEl>
                                          <p:spTgt spid="21"/>
                                        </p:tgtEl>
                                      </p:cBhvr>
                                    </p:animEffect>
                                  </p:childTnLst>
                                </p:cTn>
                              </p:par>
                              <p:par>
                                <p:cTn id="53" presetID="3" presetClass="entr" presetSubtype="1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blinds(horizontal)">
                                      <p:cBhvr>
                                        <p:cTn id="55" dur="500"/>
                                        <p:tgtEl>
                                          <p:spTgt spid="22"/>
                                        </p:tgtEl>
                                      </p:cBhvr>
                                    </p:animEffect>
                                  </p:childTnLst>
                                </p:cTn>
                              </p:par>
                              <p:par>
                                <p:cTn id="56" presetID="3" presetClass="entr" presetSubtype="10"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blinds(horizontal)">
                                      <p:cBhvr>
                                        <p:cTn id="58" dur="500"/>
                                        <p:tgtEl>
                                          <p:spTgt spid="23"/>
                                        </p:tgtEl>
                                      </p:cBhvr>
                                    </p:animEffect>
                                  </p:childTnLst>
                                </p:cTn>
                              </p:par>
                              <p:par>
                                <p:cTn id="59" presetID="3" presetClass="entr" presetSubtype="10" fill="hold"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blinds(horizontal)">
                                      <p:cBhvr>
                                        <p:cTn id="61" dur="500"/>
                                        <p:tgtEl>
                                          <p:spTgt spid="24"/>
                                        </p:tgtEl>
                                      </p:cBhvr>
                                    </p:animEffect>
                                  </p:childTnLst>
                                </p:cTn>
                              </p:par>
                              <p:par>
                                <p:cTn id="62" presetID="3" presetClass="entr" presetSubtype="10" fill="hold"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blinds(horizontal)">
                                      <p:cBhvr>
                                        <p:cTn id="64" dur="500"/>
                                        <p:tgtEl>
                                          <p:spTgt spid="25"/>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blinds(horizontal)">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3" presetClass="entr" presetSubtype="10" fill="hold"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blinds(horizontal)">
                                      <p:cBhvr>
                                        <p:cTn id="74" dur="500"/>
                                        <p:tgtEl>
                                          <p:spTgt spid="32"/>
                                        </p:tgtEl>
                                      </p:cBhvr>
                                    </p:animEffect>
                                  </p:childTnLst>
                                </p:cTn>
                              </p:par>
                              <p:par>
                                <p:cTn id="75" presetID="3" presetClass="entr" presetSubtype="10" fill="hold"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blinds(horizontal)">
                                      <p:cBhvr>
                                        <p:cTn id="77" dur="500"/>
                                        <p:tgtEl>
                                          <p:spTgt spid="33"/>
                                        </p:tgtEl>
                                      </p:cBhvr>
                                    </p:animEffect>
                                  </p:childTnLst>
                                </p:cTn>
                              </p:par>
                              <p:par>
                                <p:cTn id="78" presetID="3" presetClass="entr" presetSubtype="10" fill="hold" nodeType="withEffect">
                                  <p:stCondLst>
                                    <p:cond delay="0"/>
                                  </p:stCondLst>
                                  <p:childTnLst>
                                    <p:set>
                                      <p:cBhvr>
                                        <p:cTn id="79" dur="1" fill="hold">
                                          <p:stCondLst>
                                            <p:cond delay="0"/>
                                          </p:stCondLst>
                                        </p:cTn>
                                        <p:tgtEl>
                                          <p:spTgt spid="34"/>
                                        </p:tgtEl>
                                        <p:attrNameLst>
                                          <p:attrName>style.visibility</p:attrName>
                                        </p:attrNameLst>
                                      </p:cBhvr>
                                      <p:to>
                                        <p:strVal val="visible"/>
                                      </p:to>
                                    </p:set>
                                    <p:animEffect transition="in" filter="blinds(horizontal)">
                                      <p:cBhvr>
                                        <p:cTn id="80" dur="500"/>
                                        <p:tgtEl>
                                          <p:spTgt spid="34"/>
                                        </p:tgtEl>
                                      </p:cBhvr>
                                    </p:animEffect>
                                  </p:childTnLst>
                                </p:cTn>
                              </p:par>
                              <p:par>
                                <p:cTn id="81" presetID="3" presetClass="entr" presetSubtype="10" fill="hold"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blinds(horizontal)">
                                      <p:cBhvr>
                                        <p:cTn id="83" dur="500"/>
                                        <p:tgtEl>
                                          <p:spTgt spid="35"/>
                                        </p:tgtEl>
                                      </p:cBhvr>
                                    </p:animEffect>
                                  </p:childTnLst>
                                </p:cTn>
                              </p:par>
                              <p:par>
                                <p:cTn id="84" presetID="3" presetClass="entr" presetSubtype="10" fill="hold" nodeType="with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blinds(horizontal)">
                                      <p:cBhvr>
                                        <p:cTn id="86" dur="500"/>
                                        <p:tgtEl>
                                          <p:spTgt spid="36"/>
                                        </p:tgtEl>
                                      </p:cBhvr>
                                    </p:animEffect>
                                  </p:childTnLst>
                                </p:cTn>
                              </p:par>
                              <p:par>
                                <p:cTn id="87" presetID="3" presetClass="entr" presetSubtype="10" fill="hold" nodeType="with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blinds(horizontal)">
                                      <p:cBhvr>
                                        <p:cTn id="89" dur="500"/>
                                        <p:tgtEl>
                                          <p:spTgt spid="37"/>
                                        </p:tgtEl>
                                      </p:cBhvr>
                                    </p:animEffect>
                                  </p:childTnLst>
                                </p:cTn>
                              </p:par>
                              <p:par>
                                <p:cTn id="90" presetID="3" presetClass="entr" presetSubtype="1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animEffect transition="in" filter="blinds(horizontal)">
                                      <p:cBhvr>
                                        <p:cTn id="92" dur="500"/>
                                        <p:tgtEl>
                                          <p:spTgt spid="38"/>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39"/>
                                        </p:tgtEl>
                                        <p:attrNameLst>
                                          <p:attrName>style.visibility</p:attrName>
                                        </p:attrNameLst>
                                      </p:cBhvr>
                                      <p:to>
                                        <p:strVal val="visible"/>
                                      </p:to>
                                    </p:set>
                                    <p:animEffect transition="in" filter="blinds(horizontal)">
                                      <p:cBhvr>
                                        <p:cTn id="97" dur="500"/>
                                        <p:tgtEl>
                                          <p:spTgt spid="39"/>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41"/>
                                        </p:tgtEl>
                                        <p:attrNameLst>
                                          <p:attrName>style.visibility</p:attrName>
                                        </p:attrNameLst>
                                      </p:cBhvr>
                                      <p:to>
                                        <p:strVal val="visible"/>
                                      </p:to>
                                    </p:set>
                                    <p:animEffect transition="in" filter="blinds(horizontal)">
                                      <p:cBhvr>
                                        <p:cTn id="102" dur="500"/>
                                        <p:tgtEl>
                                          <p:spTgt spid="41"/>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nodeType="clickEffect">
                                  <p:stCondLst>
                                    <p:cond delay="0"/>
                                  </p:stCondLst>
                                  <p:childTnLst>
                                    <p:set>
                                      <p:cBhvr>
                                        <p:cTn id="106" dur="1" fill="hold">
                                          <p:stCondLst>
                                            <p:cond delay="0"/>
                                          </p:stCondLst>
                                        </p:cTn>
                                        <p:tgtEl>
                                          <p:spTgt spid="42"/>
                                        </p:tgtEl>
                                        <p:attrNameLst>
                                          <p:attrName>style.visibility</p:attrName>
                                        </p:attrNameLst>
                                      </p:cBhvr>
                                      <p:to>
                                        <p:strVal val="visible"/>
                                      </p:to>
                                    </p:set>
                                    <p:animEffect transition="in" filter="blinds(horizontal)">
                                      <p:cBhvr>
                                        <p:cTn id="107" dur="500"/>
                                        <p:tgtEl>
                                          <p:spTgt spid="42"/>
                                        </p:tgtEl>
                                      </p:cBhvr>
                                    </p:animEffect>
                                  </p:childTnLst>
                                </p:cTn>
                              </p:par>
                              <p:par>
                                <p:cTn id="108" presetID="3" presetClass="entr" presetSubtype="10" fill="hold" nodeType="withEffect">
                                  <p:stCondLst>
                                    <p:cond delay="0"/>
                                  </p:stCondLst>
                                  <p:childTnLst>
                                    <p:set>
                                      <p:cBhvr>
                                        <p:cTn id="109" dur="1" fill="hold">
                                          <p:stCondLst>
                                            <p:cond delay="0"/>
                                          </p:stCondLst>
                                        </p:cTn>
                                        <p:tgtEl>
                                          <p:spTgt spid="43"/>
                                        </p:tgtEl>
                                        <p:attrNameLst>
                                          <p:attrName>style.visibility</p:attrName>
                                        </p:attrNameLst>
                                      </p:cBhvr>
                                      <p:to>
                                        <p:strVal val="visible"/>
                                      </p:to>
                                    </p:set>
                                    <p:animEffect transition="in" filter="blinds(horizontal)">
                                      <p:cBhvr>
                                        <p:cTn id="110" dur="500"/>
                                        <p:tgtEl>
                                          <p:spTgt spid="43"/>
                                        </p:tgtEl>
                                      </p:cBhvr>
                                    </p:animEffect>
                                  </p:childTnLst>
                                </p:cTn>
                              </p:par>
                              <p:par>
                                <p:cTn id="111" presetID="3" presetClass="entr" presetSubtype="10" fill="hold" nodeType="withEffect">
                                  <p:stCondLst>
                                    <p:cond delay="0"/>
                                  </p:stCondLst>
                                  <p:childTnLst>
                                    <p:set>
                                      <p:cBhvr>
                                        <p:cTn id="112" dur="1" fill="hold">
                                          <p:stCondLst>
                                            <p:cond delay="0"/>
                                          </p:stCondLst>
                                        </p:cTn>
                                        <p:tgtEl>
                                          <p:spTgt spid="44"/>
                                        </p:tgtEl>
                                        <p:attrNameLst>
                                          <p:attrName>style.visibility</p:attrName>
                                        </p:attrNameLst>
                                      </p:cBhvr>
                                      <p:to>
                                        <p:strVal val="visible"/>
                                      </p:to>
                                    </p:set>
                                    <p:animEffect transition="in" filter="blinds(horizontal)">
                                      <p:cBhvr>
                                        <p:cTn id="11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39" grpId="0" animBg="1"/>
      <p:bldP spid="4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946157" cy="752361"/>
            <a:chOff x="599618" y="278221"/>
            <a:chExt cx="4946157" cy="752360"/>
          </a:xfrm>
        </p:grpSpPr>
        <p:sp>
          <p:nvSpPr>
            <p:cNvPr id="21" name="矩形 20"/>
            <p:cNvSpPr/>
            <p:nvPr/>
          </p:nvSpPr>
          <p:spPr>
            <a:xfrm>
              <a:off x="599618" y="712514"/>
              <a:ext cx="4946157" cy="31806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Rules to Decide the Load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590598"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判断加载相关的规则</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5626" y="1530077"/>
            <a:ext cx="12112832" cy="4802405"/>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如果当前处于</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执行阶段</a:t>
            </a:r>
            <a:r>
              <a:rPr lang="zh-CN" altLang="en-US" sz="2400" dirty="0">
                <a:latin typeface="微软雅黑" panose="00000500000000000000" pitchFamily="34" charset="-122"/>
                <a:ea typeface="微软雅黑" panose="00000500000000000000" pitchFamily="34" charset="-122"/>
                <a:cs typeface="+mn-ea"/>
                <a:sym typeface="+mn-lt"/>
              </a:rPr>
              <a:t>的指令是加载指令，并且与处于</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译码阶段</a:t>
            </a:r>
            <a:r>
              <a:rPr lang="zh-CN" altLang="en-US" sz="2400" dirty="0">
                <a:latin typeface="微软雅黑" panose="00000500000000000000" pitchFamily="34" charset="-122"/>
                <a:ea typeface="微软雅黑" panose="00000500000000000000" pitchFamily="34" charset="-122"/>
                <a:cs typeface="+mn-ea"/>
                <a:sym typeface="+mn-lt"/>
              </a:rPr>
              <a:t>指令存在数据相关，则这种数据相关属于加载相关。</a:t>
            </a:r>
            <a:endParaRPr lang="zh-CN" altLang="en-US" sz="24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a:t>
            </a:r>
            <a:r>
              <a:rPr lang="en-US" altLang="zh-CN" sz="2000" dirty="0" err="1">
                <a:latin typeface="微软雅黑" panose="00000500000000000000" pitchFamily="34" charset="-122"/>
                <a:ea typeface="微软雅黑" panose="00000500000000000000" pitchFamily="34" charset="-122"/>
                <a:cs typeface="+mn-ea"/>
                <a:sym typeface="+mn-lt"/>
              </a:rPr>
              <a:t>exe2id_wreg</a:t>
            </a:r>
            <a:r>
              <a:rPr lang="en-US" altLang="zh-CN" sz="2000" dirty="0">
                <a:latin typeface="微软雅黑" panose="00000500000000000000" pitchFamily="34" charset="-122"/>
                <a:ea typeface="微软雅黑" panose="00000500000000000000" pitchFamily="34" charset="-122"/>
                <a:cs typeface="+mn-ea"/>
                <a:sym typeface="+mn-lt"/>
              </a:rPr>
              <a:t>==TRUE) &amp;&amp; (rs==</a:t>
            </a:r>
            <a:r>
              <a:rPr lang="en-US" altLang="zh-CN" sz="2000" dirty="0" err="1">
                <a:latin typeface="微软雅黑" panose="00000500000000000000" pitchFamily="34" charset="-122"/>
                <a:ea typeface="微软雅黑" panose="00000500000000000000" pitchFamily="34" charset="-122"/>
                <a:cs typeface="+mn-ea"/>
                <a:sym typeface="+mn-lt"/>
              </a:rPr>
              <a:t>exe2id_wa</a:t>
            </a:r>
            <a:r>
              <a:rPr lang="en-US" altLang="zh-CN" sz="2000" dirty="0">
                <a:latin typeface="微软雅黑" panose="00000500000000000000" pitchFamily="34" charset="-122"/>
                <a:ea typeface="微软雅黑" panose="00000500000000000000" pitchFamily="34" charset="-122"/>
                <a:cs typeface="+mn-ea"/>
                <a:sym typeface="+mn-lt"/>
              </a:rPr>
              <a:t>) &amp;&amp; (</a:t>
            </a:r>
            <a:r>
              <a:rPr lang="en-US" altLang="zh-CN" sz="2000" dirty="0" err="1">
                <a:latin typeface="微软雅黑" panose="00000500000000000000" pitchFamily="34" charset="-122"/>
                <a:ea typeface="微软雅黑" panose="00000500000000000000" pitchFamily="34" charset="-122"/>
                <a:cs typeface="+mn-ea"/>
                <a:sym typeface="+mn-lt"/>
              </a:rPr>
              <a:t>exe2id_mreg</a:t>
            </a:r>
            <a:r>
              <a:rPr lang="en-US" altLang="zh-CN" sz="2000" dirty="0">
                <a:latin typeface="微软雅黑" panose="00000500000000000000" pitchFamily="34" charset="-122"/>
                <a:ea typeface="微软雅黑" panose="00000500000000000000" pitchFamily="34" charset="-122"/>
                <a:cs typeface="+mn-ea"/>
                <a:sym typeface="+mn-lt"/>
              </a:rPr>
              <a:t>==TRUE)</a:t>
            </a:r>
            <a:endParaRPr lang="en-US" altLang="zh-CN" sz="20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en-US" altLang="zh-CN" sz="2000" dirty="0">
                <a:latin typeface="微软雅黑" panose="00000500000000000000" pitchFamily="34" charset="-122"/>
                <a:ea typeface="微软雅黑" panose="00000500000000000000" pitchFamily="34" charset="-122"/>
                <a:cs typeface="+mn-ea"/>
                <a:sym typeface="+mn-lt"/>
              </a:rPr>
              <a:t>(</a:t>
            </a:r>
            <a:r>
              <a:rPr lang="en-US" altLang="zh-CN" sz="2000" dirty="0" err="1">
                <a:latin typeface="微软雅黑" panose="00000500000000000000" pitchFamily="34" charset="-122"/>
                <a:ea typeface="微软雅黑" panose="00000500000000000000" pitchFamily="34" charset="-122"/>
                <a:cs typeface="+mn-ea"/>
                <a:sym typeface="+mn-lt"/>
              </a:rPr>
              <a:t>exe2id_wreg</a:t>
            </a:r>
            <a:r>
              <a:rPr lang="en-US" altLang="zh-CN" sz="2000" dirty="0">
                <a:latin typeface="微软雅黑" panose="00000500000000000000" pitchFamily="34" charset="-122"/>
                <a:ea typeface="微软雅黑" panose="00000500000000000000" pitchFamily="34" charset="-122"/>
                <a:cs typeface="+mn-ea"/>
                <a:sym typeface="+mn-lt"/>
              </a:rPr>
              <a:t>==TRUE) &amp;&amp; (rt==</a:t>
            </a:r>
            <a:r>
              <a:rPr lang="en-US" altLang="zh-CN" sz="2000" dirty="0" err="1">
                <a:latin typeface="微软雅黑" panose="00000500000000000000" pitchFamily="34" charset="-122"/>
                <a:ea typeface="微软雅黑" panose="00000500000000000000" pitchFamily="34" charset="-122"/>
                <a:cs typeface="+mn-ea"/>
                <a:sym typeface="+mn-lt"/>
              </a:rPr>
              <a:t>exe2id_wa</a:t>
            </a:r>
            <a:r>
              <a:rPr lang="en-US" altLang="zh-CN" sz="2000" dirty="0">
                <a:latin typeface="微软雅黑" panose="00000500000000000000" pitchFamily="34" charset="-122"/>
                <a:ea typeface="微软雅黑" panose="00000500000000000000" pitchFamily="34" charset="-122"/>
                <a:cs typeface="+mn-ea"/>
                <a:sym typeface="+mn-lt"/>
              </a:rPr>
              <a:t>) &amp;&amp; (</a:t>
            </a:r>
            <a:r>
              <a:rPr lang="en-US" altLang="zh-CN" sz="2000" dirty="0" err="1">
                <a:latin typeface="微软雅黑" panose="00000500000000000000" pitchFamily="34" charset="-122"/>
                <a:ea typeface="微软雅黑" panose="00000500000000000000" pitchFamily="34" charset="-122"/>
                <a:cs typeface="+mn-ea"/>
                <a:sym typeface="+mn-lt"/>
              </a:rPr>
              <a:t>exe2id_mreg</a:t>
            </a:r>
            <a:r>
              <a:rPr lang="en-US" altLang="zh-CN" sz="2000" dirty="0">
                <a:latin typeface="微软雅黑" panose="00000500000000000000" pitchFamily="34" charset="-122"/>
                <a:ea typeface="微软雅黑" panose="00000500000000000000" pitchFamily="34" charset="-122"/>
                <a:cs typeface="+mn-ea"/>
                <a:sym typeface="+mn-lt"/>
              </a:rPr>
              <a:t>==TRUE)</a:t>
            </a:r>
            <a:endParaRPr lang="en-US" altLang="zh-CN" sz="2000" dirty="0">
              <a:latin typeface="微软雅黑" panose="00000500000000000000" pitchFamily="34" charset="-122"/>
              <a:ea typeface="微软雅黑" panose="00000500000000000000" pitchFamily="34" charset="-122"/>
              <a:cs typeface="+mn-ea"/>
              <a:sym typeface="+mn-lt"/>
            </a:endParaRPr>
          </a:p>
          <a:p>
            <a:pPr marL="342900" indent="-342900" algn="just">
              <a:lnSpc>
                <a:spcPts val="4400"/>
              </a:lnSpc>
              <a:spcBef>
                <a:spcPts val="600"/>
              </a:spcBef>
              <a:buClr>
                <a:srgbClr val="FF0066"/>
              </a:buClr>
              <a:buFont typeface="Wingdings" panose="05000000000000000000" pitchFamily="2" charset="2"/>
              <a:buChar char="p"/>
            </a:pPr>
            <a:r>
              <a:rPr lang="zh-CN" altLang="en-US" sz="2400" dirty="0">
                <a:latin typeface="微软雅黑" panose="00000500000000000000" pitchFamily="34" charset="-122"/>
                <a:ea typeface="微软雅黑" panose="00000500000000000000" pitchFamily="34" charset="-122"/>
                <a:cs typeface="+mn-ea"/>
                <a:sym typeface="+mn-lt"/>
              </a:rPr>
              <a:t>如果当前处于</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访存阶段</a:t>
            </a:r>
            <a:r>
              <a:rPr lang="zh-CN" altLang="en-US" sz="2400" dirty="0">
                <a:latin typeface="微软雅黑" panose="00000500000000000000" pitchFamily="34" charset="-122"/>
                <a:ea typeface="微软雅黑" panose="00000500000000000000" pitchFamily="34" charset="-122"/>
                <a:cs typeface="+mn-ea"/>
                <a:sym typeface="+mn-lt"/>
              </a:rPr>
              <a:t>的指令是加载指令，并且与处于</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译码阶段</a:t>
            </a:r>
            <a:r>
              <a:rPr lang="zh-CN" altLang="en-US" sz="2400" dirty="0">
                <a:latin typeface="微软雅黑" panose="00000500000000000000" pitchFamily="34" charset="-122"/>
                <a:ea typeface="微软雅黑" panose="00000500000000000000" pitchFamily="34" charset="-122"/>
                <a:cs typeface="+mn-ea"/>
                <a:sym typeface="+mn-lt"/>
              </a:rPr>
              <a:t>指令存在数据相关，则这种数据相关也属于加载相关。</a:t>
            </a:r>
            <a:endParaRPr lang="zh-CN" altLang="en-US" sz="2400" dirty="0">
              <a:latin typeface="微软雅黑" panose="00000500000000000000" pitchFamily="34" charset="-122"/>
              <a:ea typeface="微软雅黑" panose="00000500000000000000" pitchFamily="34" charset="-122"/>
              <a:cs typeface="+mn-ea"/>
              <a:sym typeface="+mn-lt"/>
            </a:endParaRPr>
          </a:p>
          <a:p>
            <a:pPr marL="742950" lvl="1" indent="-285750">
              <a:lnSpc>
                <a:spcPts val="3600"/>
              </a:lnSpc>
              <a:spcBef>
                <a:spcPts val="600"/>
              </a:spcBef>
              <a:spcAft>
                <a:spcPts val="600"/>
              </a:spcAft>
              <a:buClr>
                <a:srgbClr val="FF0066"/>
              </a:buClr>
              <a:buFont typeface="Wingdings" panose="05000000000000000000" pitchFamily="2" charset="2"/>
              <a:buChar char="ü"/>
            </a:pPr>
            <a:r>
              <a:rPr lang="en-US" altLang="zh-CN" dirty="0">
                <a:latin typeface="微软雅黑" panose="00000500000000000000" pitchFamily="34" charset="-122"/>
                <a:ea typeface="微软雅黑" panose="00000500000000000000" pitchFamily="34" charset="-122"/>
                <a:sym typeface="+mn-lt"/>
              </a:rPr>
              <a:t>(</a:t>
            </a:r>
            <a:r>
              <a:rPr lang="en-US" altLang="zh-CN" dirty="0" err="1">
                <a:latin typeface="微软雅黑" panose="00000500000000000000" pitchFamily="34" charset="-122"/>
                <a:ea typeface="微软雅黑" panose="00000500000000000000" pitchFamily="34" charset="-122"/>
                <a:sym typeface="+mn-lt"/>
              </a:rPr>
              <a:t>exe2id_wreg</a:t>
            </a:r>
            <a:r>
              <a:rPr lang="en-US" altLang="zh-CN" dirty="0">
                <a:latin typeface="微软雅黑" panose="00000500000000000000" pitchFamily="34" charset="-122"/>
                <a:ea typeface="微软雅黑" panose="00000500000000000000" pitchFamily="34" charset="-122"/>
                <a:sym typeface="+mn-lt"/>
              </a:rPr>
              <a:t>==TRUE) &amp;&amp; (rs==</a:t>
            </a:r>
            <a:r>
              <a:rPr lang="en-US" altLang="zh-CN" dirty="0" err="1">
                <a:latin typeface="微软雅黑" panose="00000500000000000000" pitchFamily="34" charset="-122"/>
                <a:ea typeface="微软雅黑" panose="00000500000000000000" pitchFamily="34" charset="-122"/>
                <a:sym typeface="+mn-lt"/>
              </a:rPr>
              <a:t>exe2id_wa</a:t>
            </a:r>
            <a:r>
              <a:rPr lang="en-US" altLang="zh-CN" dirty="0">
                <a:latin typeface="微软雅黑" panose="00000500000000000000" pitchFamily="34" charset="-122"/>
                <a:ea typeface="微软雅黑" panose="00000500000000000000" pitchFamily="34" charset="-122"/>
                <a:sym typeface="+mn-lt"/>
              </a:rPr>
              <a:t>) &amp;&amp; (</a:t>
            </a:r>
            <a:r>
              <a:rPr lang="en-US" altLang="zh-CN" dirty="0" err="1">
                <a:latin typeface="微软雅黑" panose="00000500000000000000" pitchFamily="34" charset="-122"/>
                <a:ea typeface="微软雅黑" panose="00000500000000000000" pitchFamily="34" charset="-122"/>
                <a:sym typeface="+mn-lt"/>
              </a:rPr>
              <a:t>exe2id_mreg</a:t>
            </a:r>
            <a:r>
              <a:rPr lang="en-US" altLang="zh-CN" dirty="0">
                <a:latin typeface="微软雅黑" panose="00000500000000000000" pitchFamily="34" charset="-122"/>
                <a:ea typeface="微软雅黑" panose="00000500000000000000" pitchFamily="34" charset="-122"/>
                <a:sym typeface="+mn-lt"/>
              </a:rPr>
              <a:t>==TRUE)</a:t>
            </a:r>
            <a:endParaRPr lang="en-US" altLang="zh-CN" dirty="0">
              <a:latin typeface="微软雅黑" panose="00000500000000000000" pitchFamily="34" charset="-122"/>
              <a:ea typeface="微软雅黑" panose="00000500000000000000" pitchFamily="34" charset="-122"/>
              <a:sym typeface="+mn-lt"/>
            </a:endParaRPr>
          </a:p>
          <a:p>
            <a:pPr marL="742950" lvl="1" indent="-285750">
              <a:lnSpc>
                <a:spcPts val="3600"/>
              </a:lnSpc>
              <a:spcBef>
                <a:spcPts val="600"/>
              </a:spcBef>
              <a:spcAft>
                <a:spcPts val="600"/>
              </a:spcAft>
              <a:buClr>
                <a:srgbClr val="FF0066"/>
              </a:buClr>
              <a:buFont typeface="Wingdings" panose="05000000000000000000" pitchFamily="2" charset="2"/>
              <a:buChar char="ü"/>
            </a:pPr>
            <a:r>
              <a:rPr lang="en-US" altLang="zh-CN" dirty="0">
                <a:latin typeface="微软雅黑" panose="00000500000000000000" pitchFamily="34" charset="-122"/>
                <a:ea typeface="微软雅黑" panose="00000500000000000000" pitchFamily="34" charset="-122"/>
                <a:sym typeface="+mn-lt"/>
              </a:rPr>
              <a:t>(</a:t>
            </a:r>
            <a:r>
              <a:rPr lang="en-US" altLang="zh-CN" dirty="0" err="1">
                <a:latin typeface="微软雅黑" panose="00000500000000000000" pitchFamily="34" charset="-122"/>
                <a:ea typeface="微软雅黑" panose="00000500000000000000" pitchFamily="34" charset="-122"/>
                <a:sym typeface="+mn-lt"/>
              </a:rPr>
              <a:t>exe2id_wreg</a:t>
            </a:r>
            <a:r>
              <a:rPr lang="en-US" altLang="zh-CN" dirty="0">
                <a:latin typeface="微软雅黑" panose="00000500000000000000" pitchFamily="34" charset="-122"/>
                <a:ea typeface="微软雅黑" panose="00000500000000000000" pitchFamily="34" charset="-122"/>
                <a:sym typeface="+mn-lt"/>
              </a:rPr>
              <a:t>==TRUE) &amp;&amp; (rt==</a:t>
            </a:r>
            <a:r>
              <a:rPr lang="en-US" altLang="zh-CN" dirty="0" err="1">
                <a:latin typeface="微软雅黑" panose="00000500000000000000" pitchFamily="34" charset="-122"/>
                <a:ea typeface="微软雅黑" panose="00000500000000000000" pitchFamily="34" charset="-122"/>
                <a:sym typeface="+mn-lt"/>
              </a:rPr>
              <a:t>exe2id_wa</a:t>
            </a:r>
            <a:r>
              <a:rPr lang="en-US" altLang="zh-CN" dirty="0">
                <a:latin typeface="微软雅黑" panose="00000500000000000000" pitchFamily="34" charset="-122"/>
                <a:ea typeface="微软雅黑" panose="00000500000000000000" pitchFamily="34" charset="-122"/>
                <a:sym typeface="+mn-lt"/>
              </a:rPr>
              <a:t>) &amp;&amp; (</a:t>
            </a:r>
            <a:r>
              <a:rPr lang="en-US" altLang="zh-CN" dirty="0" err="1">
                <a:latin typeface="微软雅黑" panose="00000500000000000000" pitchFamily="34" charset="-122"/>
                <a:ea typeface="微软雅黑" panose="00000500000000000000" pitchFamily="34" charset="-122"/>
                <a:sym typeface="+mn-lt"/>
              </a:rPr>
              <a:t>exe2id_mreg</a:t>
            </a:r>
            <a:r>
              <a:rPr lang="en-US" altLang="zh-CN" dirty="0">
                <a:latin typeface="微软雅黑" panose="00000500000000000000" pitchFamily="34" charset="-122"/>
                <a:ea typeface="微软雅黑" panose="00000500000000000000" pitchFamily="34" charset="-122"/>
                <a:sym typeface="+mn-lt"/>
              </a:rPr>
              <a:t>==TRUE)</a:t>
            </a:r>
            <a:endParaRPr lang="en-US" altLang="zh-CN" dirty="0">
              <a:latin typeface="微软雅黑" panose="00000500000000000000" pitchFamily="34" charset="-122"/>
              <a:ea typeface="微软雅黑" panose="00000500000000000000" pitchFamily="34" charset="-122"/>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1" y="278225"/>
            <a:ext cx="3810026" cy="718321"/>
            <a:chOff x="599619" y="278221"/>
            <a:chExt cx="3810026" cy="718320"/>
          </a:xfrm>
        </p:grpSpPr>
        <p:sp>
          <p:nvSpPr>
            <p:cNvPr id="21" name="矩形 20"/>
            <p:cNvSpPr/>
            <p:nvPr/>
          </p:nvSpPr>
          <p:spPr>
            <a:xfrm>
              <a:off x="599619" y="688764"/>
              <a:ext cx="321216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Halt Signal</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stall</a:t>
              </a:r>
              <a:r>
                <a:rPr lang="zh-CN" altLang="en-US" sz="1400" spc="151" dirty="0">
                  <a:solidFill>
                    <a:schemeClr val="tx1">
                      <a:lumMod val="65000"/>
                      <a:lumOff val="35000"/>
                    </a:schemeClr>
                  </a:solidFill>
                  <a:latin typeface="等线 Light" panose="02010600030101010101" pitchFamily="2" charset="-122"/>
                  <a:ea typeface="等线 Light" panose="02010600030101010101" pitchFamily="2" charset="-122"/>
                </a:rPr>
                <a:t>）</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3212161"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暂停信号（</a:t>
              </a:r>
              <a:r>
                <a:rPr lang="en-US" altLang="zh-CN" sz="2800" b="1" spc="151" dirty="0">
                  <a:solidFill>
                    <a:schemeClr val="tx1">
                      <a:lumMod val="85000"/>
                      <a:lumOff val="15000"/>
                    </a:schemeClr>
                  </a:solidFill>
                  <a:latin typeface="等线" panose="02010600030101010101" pitchFamily="2" charset="-122"/>
                  <a:ea typeface="等线" panose="02010600030101010101" pitchFamily="2" charset="-122"/>
                </a:rPr>
                <a:t>stall</a:t>
              </a:r>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graphicFrame>
        <p:nvGraphicFramePr>
          <p:cNvPr id="2" name="表格 1"/>
          <p:cNvGraphicFramePr>
            <a:graphicFrameLocks noGrp="1"/>
          </p:cNvGraphicFramePr>
          <p:nvPr/>
        </p:nvGraphicFramePr>
        <p:xfrm>
          <a:off x="340737" y="1518073"/>
          <a:ext cx="11505952" cy="3580125"/>
        </p:xfrm>
        <a:graphic>
          <a:graphicData uri="http://schemas.openxmlformats.org/drawingml/2006/table">
            <a:tbl>
              <a:tblPr firstRow="1" firstCol="1" bandRow="1">
                <a:tableStyleId>{5C22544A-7EE6-4342-B048-85BDC9FD1C3A}</a:tableStyleId>
              </a:tblPr>
              <a:tblGrid>
                <a:gridCol w="2830726"/>
                <a:gridCol w="8675226"/>
              </a:tblGrid>
              <a:tr h="716025">
                <a:tc>
                  <a:txBody>
                    <a:bodyPr/>
                    <a:lstStyle/>
                    <a:p>
                      <a:pPr algn="ctr">
                        <a:spcAft>
                          <a:spcPts val="0"/>
                        </a:spcAft>
                      </a:pPr>
                      <a:r>
                        <a:rPr lang="en-US" sz="2400" kern="100" dirty="0">
                          <a:effectLst/>
                          <a:latin typeface="微软雅黑" panose="00000500000000000000" pitchFamily="34" charset="-122"/>
                          <a:ea typeface="微软雅黑" panose="00000500000000000000" pitchFamily="34" charset="-122"/>
                        </a:rPr>
                        <a:t>stall</a:t>
                      </a:r>
                      <a:r>
                        <a:rPr lang="zh-CN" sz="2400" kern="100" dirty="0">
                          <a:effectLst/>
                          <a:latin typeface="微软雅黑" panose="00000500000000000000" pitchFamily="34" charset="-122"/>
                          <a:ea typeface="微软雅黑" panose="00000500000000000000" pitchFamily="34" charset="-122"/>
                        </a:rPr>
                        <a:t>暂停信号</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ctr">
                        <a:spcAft>
                          <a:spcPts val="0"/>
                        </a:spcAft>
                      </a:pPr>
                      <a:r>
                        <a:rPr lang="zh-CN" sz="2400" kern="100" dirty="0">
                          <a:effectLst/>
                          <a:latin typeface="微软雅黑" panose="00000500000000000000" pitchFamily="34" charset="-122"/>
                          <a:ea typeface="微软雅黑" panose="00000500000000000000" pitchFamily="34" charset="-122"/>
                        </a:rPr>
                        <a:t>含义</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stall[0]</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latin typeface="微软雅黑" panose="00000500000000000000" pitchFamily="34" charset="-122"/>
                          <a:ea typeface="微软雅黑" panose="00000500000000000000" pitchFamily="34" charset="-122"/>
                        </a:rPr>
                        <a:t>表示</a:t>
                      </a:r>
                      <a:r>
                        <a:rPr lang="en-US" sz="2400" kern="100" dirty="0">
                          <a:effectLst/>
                          <a:latin typeface="微软雅黑" panose="00000500000000000000" pitchFamily="34" charset="-122"/>
                          <a:ea typeface="微软雅黑" panose="00000500000000000000" pitchFamily="34" charset="-122"/>
                        </a:rPr>
                        <a:t>PC</a:t>
                      </a:r>
                      <a:r>
                        <a:rPr lang="zh-CN" sz="2400" kern="100" dirty="0">
                          <a:effectLst/>
                          <a:latin typeface="微软雅黑" panose="00000500000000000000" pitchFamily="34" charset="-122"/>
                          <a:ea typeface="微软雅黑" panose="00000500000000000000" pitchFamily="34" charset="-122"/>
                        </a:rPr>
                        <a:t>是否保持不变，</a:t>
                      </a:r>
                      <a:r>
                        <a:rPr lang="en-US" altLang="zh-CN" sz="2400" kern="100" dirty="0">
                          <a:effectLst/>
                          <a:latin typeface="微软雅黑" panose="00000500000000000000" pitchFamily="34" charset="-122"/>
                          <a:ea typeface="微软雅黑" panose="00000500000000000000" pitchFamily="34" charset="-122"/>
                        </a:rPr>
                        <a:t>0</a:t>
                      </a:r>
                      <a:r>
                        <a:rPr lang="zh-CN" altLang="en-US" sz="2400" kern="100" dirty="0">
                          <a:effectLst/>
                          <a:latin typeface="微软雅黑" panose="00000500000000000000" pitchFamily="34" charset="-122"/>
                          <a:ea typeface="微软雅黑" panose="00000500000000000000" pitchFamily="34" charset="-122"/>
                        </a:rPr>
                        <a:t>表示可以改变，</a:t>
                      </a:r>
                      <a:r>
                        <a:rPr lang="en-US" sz="2400" kern="100" dirty="0">
                          <a:effectLst/>
                          <a:latin typeface="微软雅黑" panose="00000500000000000000" pitchFamily="34" charset="-122"/>
                          <a:ea typeface="微软雅黑" panose="00000500000000000000" pitchFamily="34" charset="-122"/>
                        </a:rPr>
                        <a:t>1</a:t>
                      </a:r>
                      <a:r>
                        <a:rPr lang="zh-CN" sz="2400" kern="100" dirty="0">
                          <a:effectLst/>
                          <a:latin typeface="微软雅黑" panose="00000500000000000000" pitchFamily="34" charset="-122"/>
                          <a:ea typeface="微软雅黑" panose="00000500000000000000" pitchFamily="34" charset="-122"/>
                        </a:rPr>
                        <a:t>表示保持不变</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stall[1]</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latin typeface="微软雅黑" panose="00000500000000000000" pitchFamily="34" charset="-122"/>
                          <a:ea typeface="微软雅黑" panose="00000500000000000000" pitchFamily="34" charset="-122"/>
                        </a:rPr>
                        <a:t>表示取指阶段是否暂停，</a:t>
                      </a:r>
                      <a:r>
                        <a:rPr lang="en-US" altLang="zh-CN" sz="2400" kern="100" dirty="0">
                          <a:effectLst/>
                          <a:latin typeface="微软雅黑" panose="00000500000000000000" pitchFamily="34" charset="-122"/>
                          <a:ea typeface="微软雅黑" panose="00000500000000000000" pitchFamily="34" charset="-122"/>
                        </a:rPr>
                        <a:t>0</a:t>
                      </a:r>
                      <a:r>
                        <a:rPr lang="zh-CN" altLang="en-US" sz="2400" kern="100" dirty="0">
                          <a:effectLst/>
                          <a:latin typeface="微软雅黑" panose="00000500000000000000" pitchFamily="34" charset="-122"/>
                          <a:ea typeface="微软雅黑" panose="00000500000000000000" pitchFamily="34" charset="-122"/>
                        </a:rPr>
                        <a:t>表示不暂停，</a:t>
                      </a:r>
                      <a:r>
                        <a:rPr lang="en-US" sz="2400" kern="100" dirty="0">
                          <a:effectLst/>
                          <a:latin typeface="微软雅黑" panose="00000500000000000000" pitchFamily="34" charset="-122"/>
                          <a:ea typeface="微软雅黑" panose="00000500000000000000" pitchFamily="34" charset="-122"/>
                        </a:rPr>
                        <a:t>1</a:t>
                      </a:r>
                      <a:r>
                        <a:rPr lang="zh-CN" sz="2400" kern="100" dirty="0">
                          <a:effectLst/>
                          <a:latin typeface="微软雅黑" panose="00000500000000000000" pitchFamily="34" charset="-122"/>
                          <a:ea typeface="微软雅黑" panose="00000500000000000000" pitchFamily="34" charset="-122"/>
                        </a:rPr>
                        <a:t>表示暂停</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stall[2]</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latin typeface="微软雅黑" panose="00000500000000000000" pitchFamily="34" charset="-122"/>
                          <a:ea typeface="微软雅黑" panose="00000500000000000000" pitchFamily="34" charset="-122"/>
                        </a:rPr>
                        <a:t>表示译码阶段是否暂停，</a:t>
                      </a:r>
                      <a:r>
                        <a:rPr lang="en-US" altLang="zh-CN" sz="2400" kern="100" dirty="0">
                          <a:solidFill>
                            <a:schemeClr val="dk1"/>
                          </a:solidFill>
                          <a:effectLst/>
                          <a:latin typeface="微软雅黑" panose="00000500000000000000" pitchFamily="34" charset="-122"/>
                          <a:ea typeface="微软雅黑" panose="00000500000000000000" pitchFamily="34" charset="-122"/>
                          <a:cs typeface="+mn-cs"/>
                        </a:rPr>
                        <a:t>0</a:t>
                      </a:r>
                      <a:r>
                        <a:rPr lang="zh-CN" altLang="en-US" sz="2400" kern="100" dirty="0">
                          <a:solidFill>
                            <a:schemeClr val="dk1"/>
                          </a:solidFill>
                          <a:effectLst/>
                          <a:latin typeface="微软雅黑" panose="00000500000000000000" pitchFamily="34" charset="-122"/>
                          <a:ea typeface="微软雅黑" panose="00000500000000000000" pitchFamily="34" charset="-122"/>
                          <a:cs typeface="+mn-cs"/>
                        </a:rPr>
                        <a:t>表示不暂停，</a:t>
                      </a:r>
                      <a:r>
                        <a:rPr lang="en-US" sz="2400" kern="100" dirty="0">
                          <a:effectLst/>
                          <a:latin typeface="微软雅黑" panose="00000500000000000000" pitchFamily="34" charset="-122"/>
                          <a:ea typeface="微软雅黑" panose="00000500000000000000" pitchFamily="34" charset="-122"/>
                        </a:rPr>
                        <a:t>1</a:t>
                      </a:r>
                      <a:r>
                        <a:rPr lang="zh-CN" sz="2400" kern="100" dirty="0">
                          <a:effectLst/>
                          <a:latin typeface="微软雅黑" panose="00000500000000000000" pitchFamily="34" charset="-122"/>
                          <a:ea typeface="微软雅黑" panose="00000500000000000000" pitchFamily="34" charset="-122"/>
                        </a:rPr>
                        <a:t>表示暂停</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r h="716025">
                <a:tc>
                  <a:txBody>
                    <a:bodyPr/>
                    <a:lstStyle/>
                    <a:p>
                      <a:pPr algn="ctr">
                        <a:spcAft>
                          <a:spcPts val="0"/>
                        </a:spcAft>
                      </a:pPr>
                      <a:r>
                        <a:rPr lang="en-US" sz="2400" kern="100">
                          <a:effectLst/>
                          <a:latin typeface="微软雅黑" panose="00000500000000000000" pitchFamily="34" charset="-122"/>
                          <a:ea typeface="微软雅黑" panose="00000500000000000000" pitchFamily="34" charset="-122"/>
                        </a:rPr>
                        <a:t>stall[3]</a:t>
                      </a:r>
                      <a:endParaRPr lang="zh-CN" sz="2400" kern="10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c>
                  <a:txBody>
                    <a:bodyPr/>
                    <a:lstStyle/>
                    <a:p>
                      <a:pPr algn="just">
                        <a:spcAft>
                          <a:spcPts val="0"/>
                        </a:spcAft>
                      </a:pPr>
                      <a:r>
                        <a:rPr lang="zh-CN" sz="2400" kern="100" dirty="0">
                          <a:effectLst/>
                          <a:latin typeface="微软雅黑" panose="00000500000000000000" pitchFamily="34" charset="-122"/>
                          <a:ea typeface="微软雅黑" panose="00000500000000000000" pitchFamily="34" charset="-122"/>
                        </a:rPr>
                        <a:t>表示执行阶段是否暂停，</a:t>
                      </a:r>
                      <a:r>
                        <a:rPr lang="en-US" altLang="zh-CN" sz="2400" kern="100" dirty="0">
                          <a:solidFill>
                            <a:schemeClr val="dk1"/>
                          </a:solidFill>
                          <a:effectLst/>
                          <a:latin typeface="微软雅黑" panose="00000500000000000000" pitchFamily="34" charset="-122"/>
                          <a:ea typeface="微软雅黑" panose="00000500000000000000" pitchFamily="34" charset="-122"/>
                          <a:cs typeface="+mn-cs"/>
                        </a:rPr>
                        <a:t>0</a:t>
                      </a:r>
                      <a:r>
                        <a:rPr lang="zh-CN" altLang="en-US" sz="2400" kern="100" dirty="0">
                          <a:solidFill>
                            <a:schemeClr val="dk1"/>
                          </a:solidFill>
                          <a:effectLst/>
                          <a:latin typeface="微软雅黑" panose="00000500000000000000" pitchFamily="34" charset="-122"/>
                          <a:ea typeface="微软雅黑" panose="00000500000000000000" pitchFamily="34" charset="-122"/>
                          <a:cs typeface="+mn-cs"/>
                        </a:rPr>
                        <a:t>表示不暂停，</a:t>
                      </a:r>
                      <a:r>
                        <a:rPr lang="en-US" sz="2400" kern="100" dirty="0">
                          <a:effectLst/>
                          <a:latin typeface="微软雅黑" panose="00000500000000000000" pitchFamily="34" charset="-122"/>
                          <a:ea typeface="微软雅黑" panose="00000500000000000000" pitchFamily="34" charset="-122"/>
                        </a:rPr>
                        <a:t>1</a:t>
                      </a:r>
                      <a:r>
                        <a:rPr lang="zh-CN" sz="2400" kern="100" dirty="0">
                          <a:effectLst/>
                          <a:latin typeface="微软雅黑" panose="00000500000000000000" pitchFamily="34" charset="-122"/>
                          <a:ea typeface="微软雅黑" panose="00000500000000000000" pitchFamily="34" charset="-122"/>
                        </a:rPr>
                        <a:t>表示暂停</a:t>
                      </a:r>
                      <a:endParaRPr lang="zh-CN" sz="2400" kern="100" dirty="0">
                        <a:effectLst/>
                        <a:latin typeface="微软雅黑" panose="00000500000000000000" pitchFamily="34" charset="-122"/>
                        <a:ea typeface="微软雅黑" panose="00000500000000000000" pitchFamily="34" charset="-122"/>
                        <a:cs typeface="Times New Roman" panose="02020603050405020304" pitchFamily="18" charset="0"/>
                      </a:endParaRPr>
                    </a:p>
                  </a:txBody>
                  <a:tcPr marL="68580" marR="68580" marT="0" marB="0" anchor="ctr"/>
                </a:tc>
              </a:tr>
            </a:tbl>
          </a:graphicData>
        </a:graphic>
      </p:graphicFrame>
      <p:sp>
        <p:nvSpPr>
          <p:cNvPr id="3" name="文本框 2"/>
          <p:cNvSpPr txBox="1"/>
          <p:nvPr/>
        </p:nvSpPr>
        <p:spPr>
          <a:xfrm>
            <a:off x="10530114" y="6016171"/>
            <a:ext cx="892629" cy="369332"/>
          </a:xfrm>
          <a:prstGeom prst="rect">
            <a:avLst/>
          </a:prstGeom>
          <a:noFill/>
        </p:spPr>
        <p:txBody>
          <a:bodyPr wrap="square" rtlCol="0">
            <a:spAutoFit/>
          </a:bodyPr>
          <a:lstStyle/>
          <a:p>
            <a:pPr algn="ctr"/>
            <a:r>
              <a:rPr lang="en-US" altLang="zh-CN" dirty="0">
                <a:latin typeface="微软雅黑" panose="00000500000000000000" pitchFamily="34" charset="-122"/>
                <a:ea typeface="微软雅黑" panose="00000500000000000000" pitchFamily="34" charset="-122"/>
                <a:hlinkClick r:id="rId1" action="ppaction://hlinksldjump"/>
              </a:rPr>
              <a:t>BACK</a:t>
            </a:r>
            <a:endParaRPr lang="zh-CN" altLang="en-US" dirty="0">
              <a:latin typeface="微软雅黑" panose="00000500000000000000" pitchFamily="34" charset="-122"/>
              <a:ea typeface="微软雅黑" panose="000005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6837523" cy="728611"/>
            <a:chOff x="599618" y="278221"/>
            <a:chExt cx="6837523" cy="728610"/>
          </a:xfrm>
        </p:grpSpPr>
        <p:sp>
          <p:nvSpPr>
            <p:cNvPr id="21" name="矩形 20"/>
            <p:cNvSpPr/>
            <p:nvPr/>
          </p:nvSpPr>
          <p:spPr>
            <a:xfrm>
              <a:off x="599618" y="699054"/>
              <a:ext cx="6608702"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Values of Pipeline Registers after Using Halt Mechanism</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6239657"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引入暂停级之后流水线寄存器的取值</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23" name="矩形 22"/>
          <p:cNvSpPr/>
          <p:nvPr/>
        </p:nvSpPr>
        <p:spPr>
          <a:xfrm>
            <a:off x="332509" y="1245071"/>
            <a:ext cx="11507190" cy="5333640"/>
          </a:xfrm>
          <a:prstGeom prst="rect">
            <a:avLst/>
          </a:prstGeom>
          <a:ln>
            <a:solidFill>
              <a:schemeClr val="accent1"/>
            </a:solidFill>
          </a:ln>
        </p:spPr>
        <p:txBody>
          <a:bodyPr wrap="square" lIns="72000" rIns="72000">
            <a:spAutoFit/>
          </a:bodyPr>
          <a:lstStyle/>
          <a:p>
            <a:pPr marL="342900" indent="-342900" algn="just">
              <a:lnSpc>
                <a:spcPts val="4400"/>
              </a:lnSpc>
              <a:spcBef>
                <a:spcPts val="600"/>
              </a:spcBef>
              <a:buClr>
                <a:srgbClr val="FF0066"/>
              </a:buClr>
              <a:buFont typeface="Wingdings" panose="05000000000000000000" pitchFamily="2" charset="2"/>
              <a:buChar char="p"/>
            </a:pPr>
            <a:r>
              <a:rPr lang="zh-CN" altLang="en-US" sz="2800" dirty="0">
                <a:latin typeface="微软雅黑" panose="00000500000000000000" pitchFamily="34" charset="-122"/>
                <a:ea typeface="微软雅黑" panose="00000500000000000000" pitchFamily="34" charset="-122"/>
                <a:cs typeface="+mn-ea"/>
                <a:sym typeface="+mn-lt"/>
              </a:rPr>
              <a:t>各个流水线寄存器接收到暂停信号后，根据其</a:t>
            </a:r>
            <a:r>
              <a:rPr lang="zh-CN" altLang="en-US" sz="2800" dirty="0">
                <a:solidFill>
                  <a:srgbClr val="0066FF"/>
                </a:solidFill>
                <a:latin typeface="微软雅黑" panose="00000500000000000000" pitchFamily="34" charset="-122"/>
                <a:ea typeface="微软雅黑" panose="00000500000000000000" pitchFamily="34" charset="-122"/>
                <a:cs typeface="+mn-ea"/>
                <a:sym typeface="+mn-lt"/>
              </a:rPr>
              <a:t>前后两个阶段的暂停情况</a:t>
            </a:r>
            <a:r>
              <a:rPr lang="zh-CN" altLang="en-US" sz="2800" dirty="0">
                <a:latin typeface="微软雅黑" panose="00000500000000000000" pitchFamily="34" charset="-122"/>
                <a:ea typeface="微软雅黑" panose="00000500000000000000" pitchFamily="34" charset="-122"/>
                <a:cs typeface="+mn-ea"/>
                <a:sym typeface="+mn-lt"/>
              </a:rPr>
              <a:t>，确定流水线寄存器的值。例如，对于流水线寄存器</a:t>
            </a:r>
            <a:r>
              <a:rPr lang="en-US" altLang="zh-CN" sz="2800" dirty="0" err="1">
                <a:latin typeface="微软雅黑" panose="00000500000000000000" pitchFamily="34" charset="-122"/>
                <a:ea typeface="微软雅黑" panose="00000500000000000000" pitchFamily="34" charset="-122"/>
                <a:cs typeface="+mn-ea"/>
                <a:sym typeface="+mn-lt"/>
              </a:rPr>
              <a:t>idexe_reg</a:t>
            </a:r>
            <a:r>
              <a:rPr lang="zh-CN" altLang="en-US" sz="2800" dirty="0">
                <a:latin typeface="微软雅黑" panose="00000500000000000000" pitchFamily="34" charset="-122"/>
                <a:ea typeface="微软雅黑" panose="00000500000000000000" pitchFamily="34" charset="-122"/>
                <a:cs typeface="+mn-ea"/>
                <a:sym typeface="+mn-lt"/>
              </a:rPr>
              <a:t>，其取值会出现以下</a:t>
            </a:r>
            <a:r>
              <a:rPr lang="en-US" altLang="zh-CN" sz="2800" dirty="0">
                <a:latin typeface="微软雅黑" panose="00000500000000000000" pitchFamily="34" charset="-122"/>
                <a:ea typeface="微软雅黑" panose="00000500000000000000" pitchFamily="34" charset="-122"/>
                <a:cs typeface="+mn-ea"/>
                <a:sym typeface="+mn-lt"/>
              </a:rPr>
              <a:t>3</a:t>
            </a:r>
            <a:r>
              <a:rPr lang="zh-CN" altLang="en-US" sz="2800" dirty="0">
                <a:latin typeface="微软雅黑" panose="00000500000000000000" pitchFamily="34" charset="-122"/>
                <a:ea typeface="微软雅黑" panose="00000500000000000000" pitchFamily="34" charset="-122"/>
                <a:cs typeface="+mn-ea"/>
                <a:sym typeface="+mn-lt"/>
              </a:rPr>
              <a:t>种情况：</a:t>
            </a:r>
            <a:endParaRPr lang="zh-CN" altLang="en-US" sz="28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如果</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译码阶段暂停</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stall[2] == 1</a:t>
            </a:r>
            <a:r>
              <a:rPr lang="zh-CN" altLang="en-US" sz="2400" dirty="0">
                <a:latin typeface="微软雅黑" panose="00000500000000000000" pitchFamily="34" charset="-122"/>
                <a:ea typeface="微软雅黑" panose="00000500000000000000" pitchFamily="34" charset="-122"/>
                <a:cs typeface="+mn-ea"/>
                <a:sym typeface="+mn-lt"/>
              </a:rPr>
              <a:t>），</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执行阶段不暂停</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stall[3] == 0</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a:t>
            </a:r>
            <a:r>
              <a:rPr lang="zh-CN" altLang="en-US" sz="2400" dirty="0">
                <a:latin typeface="微软雅黑" panose="00000500000000000000" pitchFamily="34" charset="-122"/>
                <a:ea typeface="微软雅黑" panose="00000500000000000000" pitchFamily="34" charset="-122"/>
                <a:cs typeface="+mn-ea"/>
                <a:sym typeface="+mn-lt"/>
              </a:rPr>
              <a:t>则将空指令通过流水线寄存器</a:t>
            </a:r>
            <a:r>
              <a:rPr lang="en-US" altLang="zh-CN" sz="2400" dirty="0" err="1">
                <a:latin typeface="微软雅黑" panose="00000500000000000000" pitchFamily="34" charset="-122"/>
                <a:ea typeface="微软雅黑" panose="00000500000000000000" pitchFamily="34" charset="-122"/>
                <a:cs typeface="+mn-ea"/>
                <a:sym typeface="+mn-lt"/>
              </a:rPr>
              <a:t>idexe_reg</a:t>
            </a:r>
            <a:r>
              <a:rPr lang="zh-CN" altLang="en-US" sz="2400" dirty="0">
                <a:latin typeface="微软雅黑" panose="00000500000000000000" pitchFamily="34" charset="-122"/>
                <a:ea typeface="微软雅黑" panose="00000500000000000000" pitchFamily="34" charset="-122"/>
                <a:cs typeface="+mn-ea"/>
                <a:sym typeface="+mn-lt"/>
              </a:rPr>
              <a:t>从译码阶段传递给执行阶段。</a:t>
            </a:r>
            <a:endParaRPr lang="zh-CN" altLang="en-US" sz="24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如果</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译码阶段不暂停</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stall[2] == 0</a:t>
            </a:r>
            <a:r>
              <a:rPr lang="zh-CN" altLang="en-US" sz="2400" dirty="0">
                <a:latin typeface="微软雅黑" panose="00000500000000000000" pitchFamily="34" charset="-122"/>
                <a:ea typeface="微软雅黑" panose="00000500000000000000" pitchFamily="34" charset="-122"/>
                <a:cs typeface="+mn-ea"/>
                <a:sym typeface="+mn-lt"/>
              </a:rPr>
              <a:t>），则将当前处于译码阶段的指令译码信息通过流水线寄存器</a:t>
            </a:r>
            <a:r>
              <a:rPr lang="en-US" altLang="zh-CN" sz="2400" dirty="0" err="1">
                <a:latin typeface="微软雅黑" panose="00000500000000000000" pitchFamily="34" charset="-122"/>
                <a:ea typeface="微软雅黑" panose="00000500000000000000" pitchFamily="34" charset="-122"/>
                <a:cs typeface="+mn-ea"/>
                <a:sym typeface="+mn-lt"/>
              </a:rPr>
              <a:t>idexe_reg</a:t>
            </a:r>
            <a:r>
              <a:rPr lang="zh-CN" altLang="en-US" sz="2400" dirty="0">
                <a:latin typeface="微软雅黑" panose="00000500000000000000" pitchFamily="34" charset="-122"/>
                <a:ea typeface="微软雅黑" panose="00000500000000000000" pitchFamily="34" charset="-122"/>
                <a:cs typeface="+mn-ea"/>
                <a:sym typeface="+mn-lt"/>
              </a:rPr>
              <a:t>传递给执行阶段。</a:t>
            </a:r>
            <a:endParaRPr lang="zh-CN" altLang="en-US" sz="2400" dirty="0">
              <a:latin typeface="微软雅黑" panose="00000500000000000000" pitchFamily="34" charset="-122"/>
              <a:ea typeface="微软雅黑" panose="00000500000000000000" pitchFamily="34" charset="-122"/>
              <a:cs typeface="+mn-ea"/>
              <a:sym typeface="+mn-lt"/>
            </a:endParaRPr>
          </a:p>
          <a:p>
            <a:pPr marL="914400" lvl="1" indent="-457200" algn="just">
              <a:lnSpc>
                <a:spcPts val="4400"/>
              </a:lnSpc>
              <a:spcBef>
                <a:spcPts val="600"/>
              </a:spcBef>
              <a:buClr>
                <a:srgbClr val="FF0066"/>
              </a:buClr>
              <a:buFont typeface="Wingdings" panose="05000000000000000000" pitchFamily="2" charset="2"/>
              <a:buChar char="Ø"/>
            </a:pPr>
            <a:r>
              <a:rPr lang="zh-CN" altLang="en-US" sz="2400" dirty="0">
                <a:latin typeface="微软雅黑" panose="00000500000000000000" pitchFamily="34" charset="-122"/>
                <a:ea typeface="微软雅黑" panose="00000500000000000000" pitchFamily="34" charset="-122"/>
                <a:cs typeface="+mn-ea"/>
                <a:sym typeface="+mn-lt"/>
              </a:rPr>
              <a:t>如果</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译码阶段暂停</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stall[2] == 1</a:t>
            </a:r>
            <a:r>
              <a:rPr lang="zh-CN" altLang="en-US" sz="2400" dirty="0">
                <a:latin typeface="微软雅黑" panose="00000500000000000000" pitchFamily="34" charset="-122"/>
                <a:ea typeface="微软雅黑" panose="00000500000000000000" pitchFamily="34" charset="-122"/>
                <a:cs typeface="+mn-ea"/>
                <a:sym typeface="+mn-lt"/>
              </a:rPr>
              <a:t>），</a:t>
            </a:r>
            <a:r>
              <a:rPr lang="zh-CN" altLang="en-US" sz="2400" dirty="0">
                <a:solidFill>
                  <a:srgbClr val="0066FF"/>
                </a:solidFill>
                <a:latin typeface="微软雅黑" panose="00000500000000000000" pitchFamily="34" charset="-122"/>
                <a:ea typeface="微软雅黑" panose="00000500000000000000" pitchFamily="34" charset="-122"/>
                <a:cs typeface="+mn-ea"/>
                <a:sym typeface="+mn-lt"/>
              </a:rPr>
              <a:t>执行阶段也暂停</a:t>
            </a:r>
            <a:r>
              <a:rPr lang="zh-CN" altLang="en-US" sz="2400" dirty="0">
                <a:latin typeface="微软雅黑" panose="00000500000000000000" pitchFamily="34" charset="-122"/>
                <a:ea typeface="微软雅黑" panose="00000500000000000000" pitchFamily="34" charset="-122"/>
                <a:cs typeface="+mn-ea"/>
                <a:sym typeface="+mn-lt"/>
              </a:rPr>
              <a:t>（</a:t>
            </a:r>
            <a:r>
              <a:rPr lang="en-US" altLang="zh-CN" sz="2400" dirty="0">
                <a:latin typeface="微软雅黑" panose="00000500000000000000" pitchFamily="34" charset="-122"/>
                <a:ea typeface="微软雅黑" panose="00000500000000000000" pitchFamily="34" charset="-122"/>
                <a:cs typeface="+mn-ea"/>
                <a:sym typeface="+mn-lt"/>
              </a:rPr>
              <a:t>stall[3] == 1</a:t>
            </a:r>
            <a:r>
              <a:rPr lang="zh-CN" altLang="en-US" sz="2400" dirty="0">
                <a:latin typeface="微软雅黑" panose="00000500000000000000" pitchFamily="34" charset="-122"/>
                <a:ea typeface="微软雅黑" panose="00000500000000000000" pitchFamily="34" charset="-122"/>
                <a:cs typeface="+mn-ea"/>
                <a:sym typeface="+mn-lt"/>
              </a:rPr>
              <a:t>），则维持流水线寄存器</a:t>
            </a:r>
            <a:r>
              <a:rPr lang="en-US" altLang="zh-CN" sz="2400" dirty="0" err="1">
                <a:latin typeface="微软雅黑" panose="00000500000000000000" pitchFamily="34" charset="-122"/>
                <a:ea typeface="微软雅黑" panose="00000500000000000000" pitchFamily="34" charset="-122"/>
                <a:cs typeface="+mn-ea"/>
                <a:sym typeface="+mn-lt"/>
              </a:rPr>
              <a:t>idexe_reg</a:t>
            </a:r>
            <a:r>
              <a:rPr lang="zh-CN" altLang="en-US" sz="2400" dirty="0">
                <a:latin typeface="微软雅黑" panose="00000500000000000000" pitchFamily="34" charset="-122"/>
                <a:ea typeface="微软雅黑" panose="00000500000000000000" pitchFamily="34" charset="-122"/>
                <a:cs typeface="+mn-ea"/>
                <a:sym typeface="+mn-lt"/>
              </a:rPr>
              <a:t>的值不变。</a:t>
            </a:r>
            <a:endParaRPr lang="zh-CN" altLang="en-US" sz="2400" dirty="0">
              <a:latin typeface="微软雅黑" panose="00000500000000000000" pitchFamily="34" charset="-122"/>
              <a:ea typeface="微软雅黑" panose="00000500000000000000" pitchFamily="34"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自由: 形状 22"/>
          <p:cNvSpPr/>
          <p:nvPr/>
        </p:nvSpPr>
        <p:spPr bwMode="auto">
          <a:xfrm rot="12600000">
            <a:off x="628798" y="267712"/>
            <a:ext cx="166903" cy="731887"/>
          </a:xfrm>
          <a:custGeom>
            <a:avLst/>
            <a:gdLst>
              <a:gd name="connsiteX0" fmla="*/ 260214 w 260214"/>
              <a:gd name="connsiteY0" fmla="*/ 995963 h 1141060"/>
              <a:gd name="connsiteX1" fmla="*/ 0 w 260214"/>
              <a:gd name="connsiteY1" fmla="*/ 1141060 h 1141060"/>
              <a:gd name="connsiteX2" fmla="*/ 0 w 260214"/>
              <a:gd name="connsiteY2" fmla="*/ 146621 h 1141060"/>
              <a:gd name="connsiteX3" fmla="*/ 260214 w 260214"/>
              <a:gd name="connsiteY3" fmla="*/ 0 h 1141060"/>
            </a:gdLst>
            <a:ahLst/>
            <a:cxnLst>
              <a:cxn ang="0">
                <a:pos x="connsiteX0" y="connsiteY0"/>
              </a:cxn>
              <a:cxn ang="0">
                <a:pos x="connsiteX1" y="connsiteY1"/>
              </a:cxn>
              <a:cxn ang="0">
                <a:pos x="connsiteX2" y="connsiteY2"/>
              </a:cxn>
              <a:cxn ang="0">
                <a:pos x="connsiteX3" y="connsiteY3"/>
              </a:cxn>
            </a:cxnLst>
            <a:rect l="l" t="t" r="r" b="b"/>
            <a:pathLst>
              <a:path w="260214" h="1141060">
                <a:moveTo>
                  <a:pt x="260214" y="995963"/>
                </a:moveTo>
                <a:lnTo>
                  <a:pt x="0" y="1141060"/>
                </a:lnTo>
                <a:lnTo>
                  <a:pt x="0" y="146621"/>
                </a:lnTo>
                <a:lnTo>
                  <a:pt x="260214" y="0"/>
                </a:lnTo>
                <a:close/>
              </a:path>
            </a:pathLst>
          </a:custGeom>
          <a:solidFill>
            <a:srgbClr val="0075EA"/>
          </a:solidFill>
          <a:ln>
            <a:noFill/>
          </a:ln>
        </p:spPr>
        <p:txBody>
          <a:bodyPr vert="horz" wrap="square" lIns="91440" tIns="45720" rIns="91440" bIns="45720" numCol="1" anchor="t" anchorCtr="0" compatLnSpc="1">
            <a:noAutofit/>
          </a:bodyPr>
          <a:lstStyle/>
          <a:p>
            <a:endParaRPr lang="zh-CN" altLang="en-US" dirty="0"/>
          </a:p>
        </p:txBody>
      </p:sp>
      <p:grpSp>
        <p:nvGrpSpPr>
          <p:cNvPr id="19" name="组合 18"/>
          <p:cNvGrpSpPr/>
          <p:nvPr/>
        </p:nvGrpSpPr>
        <p:grpSpPr>
          <a:xfrm>
            <a:off x="599620" y="278225"/>
            <a:ext cx="4637397" cy="728611"/>
            <a:chOff x="599618" y="278221"/>
            <a:chExt cx="4637397" cy="728610"/>
          </a:xfrm>
        </p:grpSpPr>
        <p:sp>
          <p:nvSpPr>
            <p:cNvPr id="21" name="矩形 20"/>
            <p:cNvSpPr/>
            <p:nvPr/>
          </p:nvSpPr>
          <p:spPr>
            <a:xfrm>
              <a:off x="599618" y="699054"/>
              <a:ext cx="4637397" cy="307777"/>
            </a:xfrm>
            <a:prstGeom prst="rect">
              <a:avLst/>
            </a:prstGeom>
          </p:spPr>
          <p:txBody>
            <a:bodyPr wrap="square">
              <a:spAutoFit/>
            </a:bodyPr>
            <a:lstStyle/>
            <a:p>
              <a:pPr algn="ctr"/>
              <a:r>
                <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rPr>
                <a:t>Classification of Data Dependency</a:t>
              </a:r>
              <a:endParaRPr lang="en-US" altLang="zh-CN" sz="1400" spc="151" dirty="0">
                <a:solidFill>
                  <a:schemeClr val="tx1">
                    <a:lumMod val="65000"/>
                    <a:lumOff val="35000"/>
                  </a:schemeClr>
                </a:solidFill>
                <a:latin typeface="等线 Light" panose="02010600030101010101" pitchFamily="2" charset="-122"/>
                <a:ea typeface="等线 Light" panose="02010600030101010101" pitchFamily="2" charset="-122"/>
              </a:endParaRPr>
            </a:p>
          </p:txBody>
        </p:sp>
        <p:sp>
          <p:nvSpPr>
            <p:cNvPr id="31" name="矩形 30"/>
            <p:cNvSpPr/>
            <p:nvPr/>
          </p:nvSpPr>
          <p:spPr>
            <a:xfrm>
              <a:off x="1197484" y="278221"/>
              <a:ext cx="2833724" cy="523219"/>
            </a:xfrm>
            <a:prstGeom prst="rect">
              <a:avLst/>
            </a:prstGeom>
          </p:spPr>
          <p:txBody>
            <a:bodyPr wrap="none">
              <a:spAutoFit/>
            </a:bodyPr>
            <a:lstStyle/>
            <a:p>
              <a:r>
                <a:rPr lang="zh-CN" altLang="en-US" sz="2800" b="1" spc="151" dirty="0">
                  <a:solidFill>
                    <a:schemeClr val="tx1">
                      <a:lumMod val="85000"/>
                      <a:lumOff val="15000"/>
                    </a:schemeClr>
                  </a:solidFill>
                  <a:latin typeface="等线" panose="02010600030101010101" pitchFamily="2" charset="-122"/>
                  <a:ea typeface="等线" panose="02010600030101010101" pitchFamily="2" charset="-122"/>
                </a:rPr>
                <a:t>数据相关的分类</a:t>
              </a:r>
              <a:endParaRPr lang="en-US" altLang="zh-CN" sz="2800" b="1" spc="151" dirty="0">
                <a:solidFill>
                  <a:schemeClr val="tx1">
                    <a:lumMod val="85000"/>
                    <a:lumOff val="15000"/>
                  </a:schemeClr>
                </a:solidFill>
                <a:latin typeface="等线" panose="02010600030101010101" pitchFamily="2" charset="-122"/>
                <a:ea typeface="等线" panose="02010600030101010101" pitchFamily="2" charset="-122"/>
              </a:endParaRPr>
            </a:p>
          </p:txBody>
        </p:sp>
      </p:grpSp>
      <p:sp>
        <p:nvSpPr>
          <p:cNvPr id="3" name="文本框 2"/>
          <p:cNvSpPr txBox="1"/>
          <p:nvPr/>
        </p:nvSpPr>
        <p:spPr>
          <a:xfrm>
            <a:off x="1068779" y="1282537"/>
            <a:ext cx="6127668" cy="3318409"/>
          </a:xfrm>
          <a:prstGeom prst="rect">
            <a:avLst/>
          </a:prstGeom>
          <a:noFill/>
        </p:spPr>
        <p:txBody>
          <a:bodyPr wrap="square" rtlCol="0">
            <a:spAutoFit/>
          </a:bodyPr>
          <a:lstStyle/>
          <a:p>
            <a:pPr>
              <a:lnSpc>
                <a:spcPct val="150000"/>
              </a:lnSpc>
            </a:pPr>
            <a:r>
              <a:rPr lang="en-US" altLang="zh-CN" sz="3600" dirty="0">
                <a:latin typeface="微软雅黑" panose="00000500000000000000" pitchFamily="34" charset="-122"/>
                <a:ea typeface="微软雅黑" panose="00000500000000000000" pitchFamily="34" charset="-122"/>
              </a:rPr>
              <a:t>i1:   sub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t1</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i2</a:t>
            </a:r>
            <a:r>
              <a:rPr lang="en-US" altLang="zh-CN" sz="3600" dirty="0">
                <a:latin typeface="微软雅黑" panose="00000500000000000000" pitchFamily="34" charset="-122"/>
                <a:ea typeface="微软雅黑" panose="00000500000000000000" pitchFamily="34" charset="-122"/>
              </a:rPr>
              <a:t>:   and	   $</a:t>
            </a:r>
            <a:r>
              <a:rPr lang="en-US" altLang="zh-CN" sz="3600" dirty="0" err="1">
                <a:latin typeface="微软雅黑" panose="00000500000000000000" pitchFamily="34" charset="-122"/>
                <a:ea typeface="微软雅黑" panose="00000500000000000000" pitchFamily="34" charset="-122"/>
              </a:rPr>
              <a:t>a0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s1</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i3</a:t>
            </a:r>
            <a:r>
              <a:rPr lang="en-US" altLang="zh-CN" sz="3600" dirty="0">
                <a:latin typeface="微软雅黑" panose="00000500000000000000" pitchFamily="34" charset="-122"/>
                <a:ea typeface="微软雅黑" panose="00000500000000000000" pitchFamily="34" charset="-122"/>
              </a:rPr>
              <a:t>:   or	   $</a:t>
            </a:r>
            <a:r>
              <a:rPr lang="en-US" altLang="zh-CN" sz="3600" dirty="0" err="1">
                <a:latin typeface="微软雅黑" panose="00000500000000000000" pitchFamily="34" charset="-122"/>
                <a:ea typeface="微软雅黑" panose="00000500000000000000" pitchFamily="34" charset="-122"/>
              </a:rPr>
              <a:t>t0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v0</a:t>
            </a:r>
            <a:endParaRPr lang="en-US" altLang="zh-CN" sz="3600" dirty="0">
              <a:latin typeface="微软雅黑" panose="00000500000000000000" pitchFamily="34" charset="-122"/>
              <a:ea typeface="微软雅黑" panose="00000500000000000000" pitchFamily="34" charset="-122"/>
            </a:endParaRPr>
          </a:p>
          <a:p>
            <a:pPr>
              <a:lnSpc>
                <a:spcPct val="150000"/>
              </a:lnSpc>
            </a:pPr>
            <a:r>
              <a:rPr lang="en-US" altLang="zh-CN" sz="3600" dirty="0" err="1">
                <a:latin typeface="微软雅黑" panose="00000500000000000000" pitchFamily="34" charset="-122"/>
                <a:ea typeface="微软雅黑" panose="00000500000000000000" pitchFamily="34" charset="-122"/>
              </a:rPr>
              <a:t>i4</a:t>
            </a:r>
            <a:r>
              <a:rPr lang="en-US" altLang="zh-CN" sz="3600" dirty="0">
                <a:latin typeface="微软雅黑" panose="00000500000000000000" pitchFamily="34" charset="-122"/>
                <a:ea typeface="微软雅黑" panose="00000500000000000000" pitchFamily="34" charset="-122"/>
              </a:rPr>
              <a:t>:   add	   $</a:t>
            </a:r>
            <a:r>
              <a:rPr lang="en-US" altLang="zh-CN" sz="3600" dirty="0" err="1">
                <a:latin typeface="微软雅黑" panose="00000500000000000000" pitchFamily="34" charset="-122"/>
                <a:ea typeface="微软雅黑" panose="00000500000000000000" pitchFamily="34" charset="-122"/>
              </a:rPr>
              <a:t>t0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t0</a:t>
            </a:r>
            <a:r>
              <a:rPr lang="en-US" altLang="zh-CN" sz="3600" dirty="0">
                <a:latin typeface="微软雅黑" panose="00000500000000000000" pitchFamily="34" charset="-122"/>
                <a:ea typeface="微软雅黑" panose="00000500000000000000" pitchFamily="34" charset="-122"/>
              </a:rPr>
              <a:t>,	   $</a:t>
            </a:r>
            <a:r>
              <a:rPr lang="en-US" altLang="zh-CN" sz="3600" dirty="0" err="1">
                <a:latin typeface="微软雅黑" panose="00000500000000000000" pitchFamily="34" charset="-122"/>
                <a:ea typeface="微软雅黑" panose="00000500000000000000" pitchFamily="34" charset="-122"/>
              </a:rPr>
              <a:t>s1</a:t>
            </a:r>
            <a:r>
              <a:rPr lang="en-US" altLang="zh-CN" sz="3600" dirty="0">
                <a:latin typeface="微软雅黑" panose="00000500000000000000" pitchFamily="34" charset="-122"/>
                <a:ea typeface="微软雅黑" panose="00000500000000000000" pitchFamily="34" charset="-122"/>
              </a:rPr>
              <a:t>  </a:t>
            </a:r>
            <a:endParaRPr lang="zh-CN" altLang="en-US" sz="3600" dirty="0">
              <a:latin typeface="微软雅黑" panose="00000500000000000000" pitchFamily="34" charset="-122"/>
              <a:ea typeface="微软雅黑" panose="00000500000000000000" pitchFamily="34" charset="-122"/>
            </a:endParaRPr>
          </a:p>
        </p:txBody>
      </p:sp>
      <p:sp>
        <p:nvSpPr>
          <p:cNvPr id="20" name="任意多边形: 形状 19"/>
          <p:cNvSpPr/>
          <p:nvPr/>
        </p:nvSpPr>
        <p:spPr>
          <a:xfrm>
            <a:off x="7030198" y="1781300"/>
            <a:ext cx="427884" cy="831273"/>
          </a:xfrm>
          <a:custGeom>
            <a:avLst/>
            <a:gdLst>
              <a:gd name="connsiteX0" fmla="*/ 0 w 427884"/>
              <a:gd name="connsiteY0" fmla="*/ 0 h 831273"/>
              <a:gd name="connsiteX1" fmla="*/ 427512 w 427884"/>
              <a:gd name="connsiteY1" fmla="*/ 451263 h 831273"/>
              <a:gd name="connsiteX2" fmla="*/ 59377 w 427884"/>
              <a:gd name="connsiteY2" fmla="*/ 831273 h 831273"/>
            </a:gdLst>
            <a:ahLst/>
            <a:cxnLst>
              <a:cxn ang="0">
                <a:pos x="connsiteX0" y="connsiteY0"/>
              </a:cxn>
              <a:cxn ang="0">
                <a:pos x="connsiteX1" y="connsiteY1"/>
              </a:cxn>
              <a:cxn ang="0">
                <a:pos x="connsiteX2" y="connsiteY2"/>
              </a:cxn>
            </a:cxnLst>
            <a:rect l="l" t="t" r="r" b="b"/>
            <a:pathLst>
              <a:path w="427884" h="831273">
                <a:moveTo>
                  <a:pt x="0" y="0"/>
                </a:moveTo>
                <a:cubicBezTo>
                  <a:pt x="208808" y="156359"/>
                  <a:pt x="417616" y="312718"/>
                  <a:pt x="427512" y="451263"/>
                </a:cubicBezTo>
                <a:cubicBezTo>
                  <a:pt x="437408" y="589808"/>
                  <a:pt x="248392" y="710540"/>
                  <a:pt x="59377" y="831273"/>
                </a:cubicBez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45033" y="4684820"/>
            <a:ext cx="5050967" cy="461665"/>
          </a:xfrm>
          <a:prstGeom prst="rect">
            <a:avLst/>
          </a:prstGeom>
          <a:noFill/>
        </p:spPr>
        <p:txBody>
          <a:bodyPr wrap="square" rtlCol="0">
            <a:spAutoFit/>
          </a:bodyPr>
          <a:lstStyle/>
          <a:p>
            <a:r>
              <a:rPr lang="en-US" altLang="zh-CN" sz="2400" dirty="0">
                <a:solidFill>
                  <a:srgbClr val="FF0066"/>
                </a:solidFill>
                <a:latin typeface="微软雅黑" panose="00000500000000000000" pitchFamily="34" charset="-122"/>
                <a:ea typeface="微软雅黑" panose="00000500000000000000" pitchFamily="34" charset="-122"/>
              </a:rPr>
              <a:t>i1</a:t>
            </a:r>
            <a:r>
              <a:rPr lang="zh-CN" altLang="en-US" sz="2400" dirty="0">
                <a:solidFill>
                  <a:srgbClr val="FF0066"/>
                </a:solidFill>
                <a:latin typeface="微软雅黑" panose="00000500000000000000" pitchFamily="34" charset="-122"/>
                <a:ea typeface="微软雅黑" panose="00000500000000000000" pitchFamily="34" charset="-122"/>
              </a:rPr>
              <a:t>和</a:t>
            </a:r>
            <a:r>
              <a:rPr lang="en-US" altLang="zh-CN" sz="2400" dirty="0" err="1">
                <a:solidFill>
                  <a:srgbClr val="FF0066"/>
                </a:solidFill>
                <a:latin typeface="微软雅黑" panose="00000500000000000000" pitchFamily="34" charset="-122"/>
                <a:ea typeface="微软雅黑" panose="00000500000000000000" pitchFamily="34" charset="-122"/>
              </a:rPr>
              <a:t>i2</a:t>
            </a:r>
            <a:r>
              <a:rPr lang="zh-CN" altLang="en-US" sz="2400" dirty="0">
                <a:solidFill>
                  <a:srgbClr val="FF0066"/>
                </a:solidFill>
                <a:latin typeface="微软雅黑" panose="00000500000000000000" pitchFamily="34" charset="-122"/>
                <a:ea typeface="微软雅黑" panose="00000500000000000000" pitchFamily="34" charset="-122"/>
              </a:rPr>
              <a:t>之间对于寄存器</a:t>
            </a:r>
            <a:r>
              <a:rPr lang="en-US" altLang="zh-CN" sz="2400" dirty="0">
                <a:solidFill>
                  <a:srgbClr val="FF0066"/>
                </a:solidFill>
                <a:latin typeface="微软雅黑" panose="00000500000000000000" pitchFamily="34" charset="-122"/>
                <a:ea typeface="微软雅黑" panose="00000500000000000000" pitchFamily="34" charset="-122"/>
              </a:rPr>
              <a:t>$</a:t>
            </a:r>
            <a:r>
              <a:rPr lang="en-US" altLang="zh-CN" sz="2400" dirty="0" err="1">
                <a:solidFill>
                  <a:srgbClr val="FF0066"/>
                </a:solidFill>
                <a:latin typeface="微软雅黑" panose="00000500000000000000" pitchFamily="34" charset="-122"/>
                <a:ea typeface="微软雅黑" panose="00000500000000000000" pitchFamily="34" charset="-122"/>
              </a:rPr>
              <a:t>s0</a:t>
            </a:r>
            <a:r>
              <a:rPr lang="zh-CN" altLang="en-US" sz="2400" dirty="0">
                <a:solidFill>
                  <a:srgbClr val="FF0066"/>
                </a:solidFill>
                <a:latin typeface="微软雅黑" panose="00000500000000000000" pitchFamily="34" charset="-122"/>
                <a:ea typeface="微软雅黑" panose="00000500000000000000" pitchFamily="34" charset="-122"/>
              </a:rPr>
              <a:t>存在</a:t>
            </a:r>
            <a:r>
              <a:rPr lang="en-US" altLang="zh-CN" sz="2400" dirty="0">
                <a:solidFill>
                  <a:srgbClr val="FF0066"/>
                </a:solidFill>
                <a:latin typeface="微软雅黑" panose="00000500000000000000" pitchFamily="34" charset="-122"/>
                <a:ea typeface="微软雅黑" panose="00000500000000000000" pitchFamily="34" charset="-122"/>
              </a:rPr>
              <a:t>RAW</a:t>
            </a:r>
            <a:endParaRPr lang="zh-CN" altLang="en-US" sz="2400" dirty="0">
              <a:solidFill>
                <a:srgbClr val="FF0066"/>
              </a:solidFill>
              <a:latin typeface="微软雅黑" panose="00000500000000000000" pitchFamily="34" charset="-122"/>
              <a:ea typeface="微软雅黑" panose="00000500000000000000" pitchFamily="34" charset="-122"/>
            </a:endParaRPr>
          </a:p>
        </p:txBody>
      </p:sp>
      <p:sp>
        <p:nvSpPr>
          <p:cNvPr id="24" name="任意多边形: 形状 23"/>
          <p:cNvSpPr/>
          <p:nvPr/>
        </p:nvSpPr>
        <p:spPr>
          <a:xfrm>
            <a:off x="7042072" y="1781300"/>
            <a:ext cx="1009552" cy="1603169"/>
          </a:xfrm>
          <a:custGeom>
            <a:avLst/>
            <a:gdLst>
              <a:gd name="connsiteX0" fmla="*/ 0 w 1009552"/>
              <a:gd name="connsiteY0" fmla="*/ 0 h 1603169"/>
              <a:gd name="connsiteX1" fmla="*/ 1009402 w 1009552"/>
              <a:gd name="connsiteY1" fmla="*/ 783772 h 1603169"/>
              <a:gd name="connsiteX2" fmla="*/ 59377 w 1009552"/>
              <a:gd name="connsiteY2" fmla="*/ 1603169 h 1603169"/>
            </a:gdLst>
            <a:ahLst/>
            <a:cxnLst>
              <a:cxn ang="0">
                <a:pos x="connsiteX0" y="connsiteY0"/>
              </a:cxn>
              <a:cxn ang="0">
                <a:pos x="connsiteX1" y="connsiteY1"/>
              </a:cxn>
              <a:cxn ang="0">
                <a:pos x="connsiteX2" y="connsiteY2"/>
              </a:cxn>
            </a:cxnLst>
            <a:rect l="l" t="t" r="r" b="b"/>
            <a:pathLst>
              <a:path w="1009552" h="1603169">
                <a:moveTo>
                  <a:pt x="0" y="0"/>
                </a:moveTo>
                <a:cubicBezTo>
                  <a:pt x="499753" y="258288"/>
                  <a:pt x="999506" y="516577"/>
                  <a:pt x="1009402" y="783772"/>
                </a:cubicBezTo>
                <a:cubicBezTo>
                  <a:pt x="1019298" y="1050967"/>
                  <a:pt x="539337" y="1327068"/>
                  <a:pt x="59377" y="1603169"/>
                </a:cubicBez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形状 24"/>
          <p:cNvSpPr/>
          <p:nvPr/>
        </p:nvSpPr>
        <p:spPr>
          <a:xfrm>
            <a:off x="7030197" y="1781300"/>
            <a:ext cx="1745685" cy="2398816"/>
          </a:xfrm>
          <a:custGeom>
            <a:avLst/>
            <a:gdLst>
              <a:gd name="connsiteX0" fmla="*/ 23750 w 1745685"/>
              <a:gd name="connsiteY0" fmla="*/ 0 h 2398816"/>
              <a:gd name="connsiteX1" fmla="*/ 1745672 w 1745685"/>
              <a:gd name="connsiteY1" fmla="*/ 712520 h 2398816"/>
              <a:gd name="connsiteX2" fmla="*/ 0 w 1745685"/>
              <a:gd name="connsiteY2" fmla="*/ 2398816 h 2398816"/>
              <a:gd name="connsiteX3" fmla="*/ 0 w 1745685"/>
              <a:gd name="connsiteY3" fmla="*/ 2398816 h 2398816"/>
            </a:gdLst>
            <a:ahLst/>
            <a:cxnLst>
              <a:cxn ang="0">
                <a:pos x="connsiteX0" y="connsiteY0"/>
              </a:cxn>
              <a:cxn ang="0">
                <a:pos x="connsiteX1" y="connsiteY1"/>
              </a:cxn>
              <a:cxn ang="0">
                <a:pos x="connsiteX2" y="connsiteY2"/>
              </a:cxn>
              <a:cxn ang="0">
                <a:pos x="connsiteX3" y="connsiteY3"/>
              </a:cxn>
            </a:cxnLst>
            <a:rect l="l" t="t" r="r" b="b"/>
            <a:pathLst>
              <a:path w="1745685" h="2398816">
                <a:moveTo>
                  <a:pt x="23750" y="0"/>
                </a:moveTo>
                <a:cubicBezTo>
                  <a:pt x="886690" y="156358"/>
                  <a:pt x="1749630" y="312717"/>
                  <a:pt x="1745672" y="712520"/>
                </a:cubicBezTo>
                <a:cubicBezTo>
                  <a:pt x="1741714" y="1112323"/>
                  <a:pt x="0" y="2398816"/>
                  <a:pt x="0" y="2398816"/>
                </a:cubicBezTo>
                <a:lnTo>
                  <a:pt x="0" y="2398816"/>
                </a:lnTo>
              </a:path>
            </a:pathLst>
          </a:custGeom>
          <a:noFill/>
          <a:ln w="38100">
            <a:solidFill>
              <a:srgbClr val="FF0066"/>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43714" y="5174348"/>
            <a:ext cx="5050967" cy="461665"/>
          </a:xfrm>
          <a:prstGeom prst="rect">
            <a:avLst/>
          </a:prstGeom>
          <a:noFill/>
        </p:spPr>
        <p:txBody>
          <a:bodyPr wrap="square" rtlCol="0">
            <a:spAutoFit/>
          </a:bodyPr>
          <a:lstStyle/>
          <a:p>
            <a:r>
              <a:rPr lang="en-US" altLang="zh-CN" sz="2400" dirty="0">
                <a:solidFill>
                  <a:srgbClr val="FF0066"/>
                </a:solidFill>
                <a:latin typeface="微软雅黑" panose="00000500000000000000" pitchFamily="34" charset="-122"/>
                <a:ea typeface="微软雅黑" panose="00000500000000000000" pitchFamily="34" charset="-122"/>
              </a:rPr>
              <a:t>i1</a:t>
            </a:r>
            <a:r>
              <a:rPr lang="zh-CN" altLang="en-US" sz="2400" dirty="0">
                <a:solidFill>
                  <a:srgbClr val="FF0066"/>
                </a:solidFill>
                <a:latin typeface="微软雅黑" panose="00000500000000000000" pitchFamily="34" charset="-122"/>
                <a:ea typeface="微软雅黑" panose="00000500000000000000" pitchFamily="34" charset="-122"/>
              </a:rPr>
              <a:t>和</a:t>
            </a:r>
            <a:r>
              <a:rPr lang="en-US" altLang="zh-CN" sz="2400" dirty="0" err="1">
                <a:solidFill>
                  <a:srgbClr val="FF0066"/>
                </a:solidFill>
                <a:latin typeface="微软雅黑" panose="00000500000000000000" pitchFamily="34" charset="-122"/>
                <a:ea typeface="微软雅黑" panose="00000500000000000000" pitchFamily="34" charset="-122"/>
              </a:rPr>
              <a:t>i3</a:t>
            </a:r>
            <a:r>
              <a:rPr lang="zh-CN" altLang="en-US" sz="2400" dirty="0">
                <a:solidFill>
                  <a:srgbClr val="FF0066"/>
                </a:solidFill>
                <a:latin typeface="微软雅黑" panose="00000500000000000000" pitchFamily="34" charset="-122"/>
                <a:ea typeface="微软雅黑" panose="00000500000000000000" pitchFamily="34" charset="-122"/>
              </a:rPr>
              <a:t>之间对于寄存器</a:t>
            </a:r>
            <a:r>
              <a:rPr lang="en-US" altLang="zh-CN" sz="2400" dirty="0">
                <a:solidFill>
                  <a:srgbClr val="FF0066"/>
                </a:solidFill>
                <a:latin typeface="微软雅黑" panose="00000500000000000000" pitchFamily="34" charset="-122"/>
                <a:ea typeface="微软雅黑" panose="00000500000000000000" pitchFamily="34" charset="-122"/>
              </a:rPr>
              <a:t>$</a:t>
            </a:r>
            <a:r>
              <a:rPr lang="en-US" altLang="zh-CN" sz="2400" dirty="0" err="1">
                <a:solidFill>
                  <a:srgbClr val="FF0066"/>
                </a:solidFill>
                <a:latin typeface="微软雅黑" panose="00000500000000000000" pitchFamily="34" charset="-122"/>
                <a:ea typeface="微软雅黑" panose="00000500000000000000" pitchFamily="34" charset="-122"/>
              </a:rPr>
              <a:t>s0</a:t>
            </a:r>
            <a:r>
              <a:rPr lang="zh-CN" altLang="en-US" sz="2400" dirty="0">
                <a:solidFill>
                  <a:srgbClr val="FF0066"/>
                </a:solidFill>
                <a:latin typeface="微软雅黑" panose="00000500000000000000" pitchFamily="34" charset="-122"/>
                <a:ea typeface="微软雅黑" panose="00000500000000000000" pitchFamily="34" charset="-122"/>
              </a:rPr>
              <a:t>存在</a:t>
            </a:r>
            <a:r>
              <a:rPr lang="en-US" altLang="zh-CN" sz="2400" dirty="0">
                <a:solidFill>
                  <a:srgbClr val="FF0066"/>
                </a:solidFill>
                <a:latin typeface="微软雅黑" panose="00000500000000000000" pitchFamily="34" charset="-122"/>
                <a:ea typeface="微软雅黑" panose="00000500000000000000" pitchFamily="34" charset="-122"/>
              </a:rPr>
              <a:t>RAW</a:t>
            </a:r>
            <a:endParaRPr lang="en-US" altLang="zh-CN" sz="2400" dirty="0">
              <a:solidFill>
                <a:srgbClr val="FF0066"/>
              </a:solidFill>
              <a:latin typeface="微软雅黑" panose="00000500000000000000" pitchFamily="34" charset="-122"/>
              <a:ea typeface="微软雅黑" panose="00000500000000000000" pitchFamily="34" charset="-122"/>
            </a:endParaRPr>
          </a:p>
        </p:txBody>
      </p:sp>
      <p:sp>
        <p:nvSpPr>
          <p:cNvPr id="29" name="文本框 28"/>
          <p:cNvSpPr txBox="1"/>
          <p:nvPr/>
        </p:nvSpPr>
        <p:spPr>
          <a:xfrm>
            <a:off x="1042394" y="6153404"/>
            <a:ext cx="5050967" cy="461665"/>
          </a:xfrm>
          <a:prstGeom prst="rect">
            <a:avLst/>
          </a:prstGeom>
          <a:noFill/>
        </p:spPr>
        <p:txBody>
          <a:bodyPr wrap="square" rtlCol="0">
            <a:spAutoFit/>
          </a:bodyPr>
          <a:lstStyle/>
          <a:p>
            <a:r>
              <a:rPr lang="en-US" altLang="zh-CN" sz="2400" dirty="0">
                <a:solidFill>
                  <a:srgbClr val="FF0066"/>
                </a:solidFill>
                <a:latin typeface="微软雅黑" panose="00000500000000000000" pitchFamily="34" charset="-122"/>
                <a:ea typeface="微软雅黑" panose="00000500000000000000" pitchFamily="34" charset="-122"/>
              </a:rPr>
              <a:t>i1</a:t>
            </a:r>
            <a:r>
              <a:rPr lang="zh-CN" altLang="en-US" sz="2400" dirty="0">
                <a:solidFill>
                  <a:srgbClr val="FF0066"/>
                </a:solidFill>
                <a:latin typeface="微软雅黑" panose="00000500000000000000" pitchFamily="34" charset="-122"/>
                <a:ea typeface="微软雅黑" panose="00000500000000000000" pitchFamily="34" charset="-122"/>
              </a:rPr>
              <a:t>和</a:t>
            </a:r>
            <a:r>
              <a:rPr lang="en-US" altLang="zh-CN" sz="2400" dirty="0" err="1">
                <a:solidFill>
                  <a:srgbClr val="FF0066"/>
                </a:solidFill>
                <a:latin typeface="微软雅黑" panose="00000500000000000000" pitchFamily="34" charset="-122"/>
                <a:ea typeface="微软雅黑" panose="00000500000000000000" pitchFamily="34" charset="-122"/>
              </a:rPr>
              <a:t>i4</a:t>
            </a:r>
            <a:r>
              <a:rPr lang="zh-CN" altLang="en-US" sz="2400" dirty="0">
                <a:solidFill>
                  <a:srgbClr val="FF0066"/>
                </a:solidFill>
                <a:latin typeface="微软雅黑" panose="00000500000000000000" pitchFamily="34" charset="-122"/>
                <a:ea typeface="微软雅黑" panose="00000500000000000000" pitchFamily="34" charset="-122"/>
              </a:rPr>
              <a:t>之间对于寄存器</a:t>
            </a:r>
            <a:r>
              <a:rPr lang="en-US" altLang="zh-CN" sz="2400" dirty="0">
                <a:solidFill>
                  <a:srgbClr val="FF0066"/>
                </a:solidFill>
                <a:latin typeface="微软雅黑" panose="00000500000000000000" pitchFamily="34" charset="-122"/>
                <a:ea typeface="微软雅黑" panose="00000500000000000000" pitchFamily="34" charset="-122"/>
              </a:rPr>
              <a:t>$</a:t>
            </a:r>
            <a:r>
              <a:rPr lang="en-US" altLang="zh-CN" sz="2400" dirty="0" err="1">
                <a:solidFill>
                  <a:srgbClr val="FF0066"/>
                </a:solidFill>
                <a:latin typeface="微软雅黑" panose="00000500000000000000" pitchFamily="34" charset="-122"/>
                <a:ea typeface="微软雅黑" panose="00000500000000000000" pitchFamily="34" charset="-122"/>
              </a:rPr>
              <a:t>t0</a:t>
            </a:r>
            <a:r>
              <a:rPr lang="zh-CN" altLang="en-US" sz="2400" dirty="0">
                <a:solidFill>
                  <a:srgbClr val="FF0066"/>
                </a:solidFill>
                <a:latin typeface="微软雅黑" panose="00000500000000000000" pitchFamily="34" charset="-122"/>
                <a:ea typeface="微软雅黑" panose="00000500000000000000" pitchFamily="34" charset="-122"/>
              </a:rPr>
              <a:t>存在</a:t>
            </a:r>
            <a:r>
              <a:rPr lang="en-US" altLang="zh-CN" sz="2400" dirty="0">
                <a:solidFill>
                  <a:srgbClr val="FF0066"/>
                </a:solidFill>
                <a:latin typeface="微软雅黑" panose="00000500000000000000" pitchFamily="34" charset="-122"/>
                <a:ea typeface="微软雅黑" panose="00000500000000000000" pitchFamily="34" charset="-122"/>
              </a:rPr>
              <a:t>WAR</a:t>
            </a:r>
            <a:endParaRPr lang="zh-CN" altLang="en-US" sz="2400" dirty="0">
              <a:solidFill>
                <a:srgbClr val="FF0066"/>
              </a:solidFill>
              <a:latin typeface="微软雅黑" panose="00000500000000000000" pitchFamily="34" charset="-122"/>
              <a:ea typeface="微软雅黑" panose="00000500000000000000" pitchFamily="34" charset="-122"/>
            </a:endParaRPr>
          </a:p>
        </p:txBody>
      </p:sp>
      <p:sp>
        <p:nvSpPr>
          <p:cNvPr id="26" name="任意多边形: 形状 25"/>
          <p:cNvSpPr/>
          <p:nvPr/>
        </p:nvSpPr>
        <p:spPr>
          <a:xfrm>
            <a:off x="6958940" y="3479470"/>
            <a:ext cx="677350" cy="843148"/>
          </a:xfrm>
          <a:custGeom>
            <a:avLst/>
            <a:gdLst>
              <a:gd name="connsiteX0" fmla="*/ 83128 w 677350"/>
              <a:gd name="connsiteY0" fmla="*/ 0 h 843148"/>
              <a:gd name="connsiteX1" fmla="*/ 676894 w 677350"/>
              <a:gd name="connsiteY1" fmla="*/ 486888 h 843148"/>
              <a:gd name="connsiteX2" fmla="*/ 0 w 677350"/>
              <a:gd name="connsiteY2" fmla="*/ 843148 h 843148"/>
              <a:gd name="connsiteX3" fmla="*/ 0 w 677350"/>
              <a:gd name="connsiteY3" fmla="*/ 843148 h 843148"/>
            </a:gdLst>
            <a:ahLst/>
            <a:cxnLst>
              <a:cxn ang="0">
                <a:pos x="connsiteX0" y="connsiteY0"/>
              </a:cxn>
              <a:cxn ang="0">
                <a:pos x="connsiteX1" y="connsiteY1"/>
              </a:cxn>
              <a:cxn ang="0">
                <a:pos x="connsiteX2" y="connsiteY2"/>
              </a:cxn>
              <a:cxn ang="0">
                <a:pos x="connsiteX3" y="connsiteY3"/>
              </a:cxn>
            </a:cxnLst>
            <a:rect l="l" t="t" r="r" b="b"/>
            <a:pathLst>
              <a:path w="677350" h="843148">
                <a:moveTo>
                  <a:pt x="83128" y="0"/>
                </a:moveTo>
                <a:cubicBezTo>
                  <a:pt x="386938" y="173181"/>
                  <a:pt x="690749" y="346363"/>
                  <a:pt x="676894" y="486888"/>
                </a:cubicBezTo>
                <a:cubicBezTo>
                  <a:pt x="663039" y="627413"/>
                  <a:pt x="0" y="843148"/>
                  <a:pt x="0" y="843148"/>
                </a:cubicBezTo>
                <a:lnTo>
                  <a:pt x="0" y="843148"/>
                </a:lnTo>
              </a:path>
            </a:pathLst>
          </a:custGeom>
          <a:noFill/>
          <a:ln w="38100">
            <a:solidFill>
              <a:srgbClr val="00B05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6410693" y="4682840"/>
            <a:ext cx="5050967" cy="461665"/>
          </a:xfrm>
          <a:prstGeom prst="rect">
            <a:avLst/>
          </a:prstGeom>
          <a:noFill/>
        </p:spPr>
        <p:txBody>
          <a:bodyPr wrap="square" rtlCol="0">
            <a:spAutoFit/>
          </a:bodyPr>
          <a:lstStyle/>
          <a:p>
            <a:r>
              <a:rPr lang="en-US" altLang="zh-CN" sz="2400" dirty="0" err="1">
                <a:solidFill>
                  <a:srgbClr val="00B050"/>
                </a:solidFill>
                <a:latin typeface="微软雅黑" panose="00000500000000000000" pitchFamily="34" charset="-122"/>
                <a:ea typeface="微软雅黑" panose="00000500000000000000" pitchFamily="34" charset="-122"/>
              </a:rPr>
              <a:t>i3</a:t>
            </a:r>
            <a:r>
              <a:rPr lang="zh-CN" altLang="en-US" sz="2400" dirty="0">
                <a:solidFill>
                  <a:srgbClr val="00B050"/>
                </a:solidFill>
                <a:latin typeface="微软雅黑" panose="00000500000000000000" pitchFamily="34" charset="-122"/>
                <a:ea typeface="微软雅黑" panose="00000500000000000000" pitchFamily="34" charset="-122"/>
              </a:rPr>
              <a:t>和</a:t>
            </a:r>
            <a:r>
              <a:rPr lang="en-US" altLang="zh-CN" sz="2400" dirty="0" err="1">
                <a:solidFill>
                  <a:srgbClr val="00B050"/>
                </a:solidFill>
                <a:latin typeface="微软雅黑" panose="00000500000000000000" pitchFamily="34" charset="-122"/>
                <a:ea typeface="微软雅黑" panose="00000500000000000000" pitchFamily="34" charset="-122"/>
              </a:rPr>
              <a:t>i4</a:t>
            </a:r>
            <a:r>
              <a:rPr lang="zh-CN" altLang="en-US" sz="2400" dirty="0">
                <a:solidFill>
                  <a:srgbClr val="00B050"/>
                </a:solidFill>
                <a:latin typeface="微软雅黑" panose="00000500000000000000" pitchFamily="34" charset="-122"/>
                <a:ea typeface="微软雅黑" panose="00000500000000000000" pitchFamily="34" charset="-122"/>
              </a:rPr>
              <a:t>之间对于寄存器</a:t>
            </a:r>
            <a:r>
              <a:rPr lang="en-US" altLang="zh-CN" sz="2400" dirty="0">
                <a:solidFill>
                  <a:srgbClr val="00B050"/>
                </a:solidFill>
                <a:latin typeface="微软雅黑" panose="00000500000000000000" pitchFamily="34" charset="-122"/>
                <a:ea typeface="微软雅黑" panose="00000500000000000000" pitchFamily="34" charset="-122"/>
              </a:rPr>
              <a:t>$</a:t>
            </a:r>
            <a:r>
              <a:rPr lang="en-US" altLang="zh-CN" sz="2400" dirty="0" err="1">
                <a:solidFill>
                  <a:srgbClr val="00B050"/>
                </a:solidFill>
                <a:latin typeface="微软雅黑" panose="00000500000000000000" pitchFamily="34" charset="-122"/>
                <a:ea typeface="微软雅黑" panose="00000500000000000000" pitchFamily="34" charset="-122"/>
              </a:rPr>
              <a:t>t0</a:t>
            </a:r>
            <a:r>
              <a:rPr lang="zh-CN" altLang="en-US" sz="2400" dirty="0">
                <a:solidFill>
                  <a:srgbClr val="00B050"/>
                </a:solidFill>
                <a:latin typeface="微软雅黑" panose="00000500000000000000" pitchFamily="34" charset="-122"/>
                <a:ea typeface="微软雅黑" panose="00000500000000000000" pitchFamily="34" charset="-122"/>
              </a:rPr>
              <a:t>存在</a:t>
            </a:r>
            <a:r>
              <a:rPr lang="en-US" altLang="zh-CN" sz="2400" dirty="0">
                <a:solidFill>
                  <a:srgbClr val="00B050"/>
                </a:solidFill>
                <a:latin typeface="微软雅黑" panose="00000500000000000000" pitchFamily="34" charset="-122"/>
                <a:ea typeface="微软雅黑" panose="00000500000000000000" pitchFamily="34" charset="-122"/>
              </a:rPr>
              <a:t>RAW</a:t>
            </a:r>
            <a:endParaRPr lang="en-US" altLang="zh-CN" sz="2400" dirty="0">
              <a:solidFill>
                <a:srgbClr val="00B050"/>
              </a:solidFill>
              <a:latin typeface="微软雅黑" panose="00000500000000000000" pitchFamily="34" charset="-122"/>
              <a:ea typeface="微软雅黑" panose="00000500000000000000" pitchFamily="34" charset="-122"/>
            </a:endParaRPr>
          </a:p>
        </p:txBody>
      </p:sp>
      <p:sp>
        <p:nvSpPr>
          <p:cNvPr id="33" name="文本框 32"/>
          <p:cNvSpPr txBox="1"/>
          <p:nvPr/>
        </p:nvSpPr>
        <p:spPr>
          <a:xfrm>
            <a:off x="1041074" y="5663876"/>
            <a:ext cx="5050967" cy="461665"/>
          </a:xfrm>
          <a:prstGeom prst="rect">
            <a:avLst/>
          </a:prstGeom>
          <a:noFill/>
        </p:spPr>
        <p:txBody>
          <a:bodyPr wrap="square" rtlCol="0">
            <a:spAutoFit/>
          </a:bodyPr>
          <a:lstStyle/>
          <a:p>
            <a:r>
              <a:rPr lang="en-US" altLang="zh-CN" sz="2400" dirty="0">
                <a:solidFill>
                  <a:srgbClr val="FF0066"/>
                </a:solidFill>
                <a:latin typeface="微软雅黑" panose="00000500000000000000" pitchFamily="34" charset="-122"/>
                <a:ea typeface="微软雅黑" panose="00000500000000000000" pitchFamily="34" charset="-122"/>
              </a:rPr>
              <a:t>i1</a:t>
            </a:r>
            <a:r>
              <a:rPr lang="zh-CN" altLang="en-US" sz="2400" dirty="0">
                <a:solidFill>
                  <a:srgbClr val="FF0066"/>
                </a:solidFill>
                <a:latin typeface="微软雅黑" panose="00000500000000000000" pitchFamily="34" charset="-122"/>
                <a:ea typeface="微软雅黑" panose="00000500000000000000" pitchFamily="34" charset="-122"/>
              </a:rPr>
              <a:t>和</a:t>
            </a:r>
            <a:r>
              <a:rPr lang="en-US" altLang="zh-CN" sz="2400" dirty="0" err="1">
                <a:solidFill>
                  <a:srgbClr val="FF0066"/>
                </a:solidFill>
                <a:latin typeface="微软雅黑" panose="00000500000000000000" pitchFamily="34" charset="-122"/>
                <a:ea typeface="微软雅黑" panose="00000500000000000000" pitchFamily="34" charset="-122"/>
              </a:rPr>
              <a:t>i3</a:t>
            </a:r>
            <a:r>
              <a:rPr lang="zh-CN" altLang="en-US" sz="2400" dirty="0">
                <a:solidFill>
                  <a:srgbClr val="FF0066"/>
                </a:solidFill>
                <a:latin typeface="微软雅黑" panose="00000500000000000000" pitchFamily="34" charset="-122"/>
                <a:ea typeface="微软雅黑" panose="00000500000000000000" pitchFamily="34" charset="-122"/>
              </a:rPr>
              <a:t>之间对于寄存器</a:t>
            </a:r>
            <a:r>
              <a:rPr lang="en-US" altLang="zh-CN" sz="2400" dirty="0">
                <a:solidFill>
                  <a:srgbClr val="FF0066"/>
                </a:solidFill>
                <a:latin typeface="微软雅黑" panose="00000500000000000000" pitchFamily="34" charset="-122"/>
                <a:ea typeface="微软雅黑" panose="00000500000000000000" pitchFamily="34" charset="-122"/>
              </a:rPr>
              <a:t>$</a:t>
            </a:r>
            <a:r>
              <a:rPr lang="en-US" altLang="zh-CN" sz="2400" dirty="0" err="1">
                <a:solidFill>
                  <a:srgbClr val="FF0066"/>
                </a:solidFill>
                <a:latin typeface="微软雅黑" panose="00000500000000000000" pitchFamily="34" charset="-122"/>
                <a:ea typeface="微软雅黑" panose="00000500000000000000" pitchFamily="34" charset="-122"/>
              </a:rPr>
              <a:t>t0</a:t>
            </a:r>
            <a:r>
              <a:rPr lang="zh-CN" altLang="en-US" sz="2400" dirty="0">
                <a:solidFill>
                  <a:srgbClr val="FF0066"/>
                </a:solidFill>
                <a:latin typeface="微软雅黑" panose="00000500000000000000" pitchFamily="34" charset="-122"/>
                <a:ea typeface="微软雅黑" panose="00000500000000000000" pitchFamily="34" charset="-122"/>
              </a:rPr>
              <a:t>存在</a:t>
            </a:r>
            <a:r>
              <a:rPr lang="en-US" altLang="zh-CN" sz="2400" dirty="0">
                <a:solidFill>
                  <a:srgbClr val="FF0066"/>
                </a:solidFill>
                <a:latin typeface="微软雅黑" panose="00000500000000000000" pitchFamily="34" charset="-122"/>
                <a:ea typeface="微软雅黑" panose="00000500000000000000" pitchFamily="34" charset="-122"/>
              </a:rPr>
              <a:t>WAR</a:t>
            </a:r>
            <a:endParaRPr lang="zh-CN" altLang="en-US" sz="2400" dirty="0">
              <a:solidFill>
                <a:srgbClr val="FF0066"/>
              </a:solidFill>
              <a:latin typeface="微软雅黑" panose="00000500000000000000" pitchFamily="34" charset="-122"/>
              <a:ea typeface="微软雅黑" panose="00000500000000000000" pitchFamily="34" charset="-122"/>
            </a:endParaRPr>
          </a:p>
        </p:txBody>
      </p:sp>
      <p:sp>
        <p:nvSpPr>
          <p:cNvPr id="34" name="文本框 33"/>
          <p:cNvSpPr txBox="1"/>
          <p:nvPr/>
        </p:nvSpPr>
        <p:spPr>
          <a:xfrm>
            <a:off x="6408714" y="5179624"/>
            <a:ext cx="5050967" cy="461665"/>
          </a:xfrm>
          <a:prstGeom prst="rect">
            <a:avLst/>
          </a:prstGeom>
          <a:noFill/>
        </p:spPr>
        <p:txBody>
          <a:bodyPr wrap="square" rtlCol="0">
            <a:spAutoFit/>
          </a:bodyPr>
          <a:lstStyle/>
          <a:p>
            <a:r>
              <a:rPr lang="en-US" altLang="zh-CN" sz="2400" dirty="0" err="1">
                <a:solidFill>
                  <a:srgbClr val="00B050"/>
                </a:solidFill>
                <a:latin typeface="微软雅黑" panose="00000500000000000000" pitchFamily="34" charset="-122"/>
                <a:ea typeface="微软雅黑" panose="00000500000000000000" pitchFamily="34" charset="-122"/>
              </a:rPr>
              <a:t>i3</a:t>
            </a:r>
            <a:r>
              <a:rPr lang="zh-CN" altLang="en-US" sz="2400" dirty="0">
                <a:solidFill>
                  <a:srgbClr val="00B050"/>
                </a:solidFill>
                <a:latin typeface="微软雅黑" panose="00000500000000000000" pitchFamily="34" charset="-122"/>
                <a:ea typeface="微软雅黑" panose="00000500000000000000" pitchFamily="34" charset="-122"/>
              </a:rPr>
              <a:t>和</a:t>
            </a:r>
            <a:r>
              <a:rPr lang="en-US" altLang="zh-CN" sz="2400" dirty="0" err="1">
                <a:solidFill>
                  <a:srgbClr val="00B050"/>
                </a:solidFill>
                <a:latin typeface="微软雅黑" panose="00000500000000000000" pitchFamily="34" charset="-122"/>
                <a:ea typeface="微软雅黑" panose="00000500000000000000" pitchFamily="34" charset="-122"/>
              </a:rPr>
              <a:t>i4</a:t>
            </a:r>
            <a:r>
              <a:rPr lang="zh-CN" altLang="en-US" sz="2400" dirty="0">
                <a:solidFill>
                  <a:srgbClr val="00B050"/>
                </a:solidFill>
                <a:latin typeface="微软雅黑" panose="00000500000000000000" pitchFamily="34" charset="-122"/>
                <a:ea typeface="微软雅黑" panose="00000500000000000000" pitchFamily="34" charset="-122"/>
              </a:rPr>
              <a:t>之间对于寄存器</a:t>
            </a:r>
            <a:r>
              <a:rPr lang="en-US" altLang="zh-CN" sz="2400" dirty="0">
                <a:solidFill>
                  <a:srgbClr val="00B050"/>
                </a:solidFill>
                <a:latin typeface="微软雅黑" panose="00000500000000000000" pitchFamily="34" charset="-122"/>
                <a:ea typeface="微软雅黑" panose="00000500000000000000" pitchFamily="34" charset="-122"/>
              </a:rPr>
              <a:t>$</a:t>
            </a:r>
            <a:r>
              <a:rPr lang="en-US" altLang="zh-CN" sz="2400" dirty="0" err="1">
                <a:solidFill>
                  <a:srgbClr val="00B050"/>
                </a:solidFill>
                <a:latin typeface="微软雅黑" panose="00000500000000000000" pitchFamily="34" charset="-122"/>
                <a:ea typeface="微软雅黑" panose="00000500000000000000" pitchFamily="34" charset="-122"/>
              </a:rPr>
              <a:t>t0</a:t>
            </a:r>
            <a:r>
              <a:rPr lang="zh-CN" altLang="en-US" sz="2400" dirty="0">
                <a:solidFill>
                  <a:srgbClr val="00B050"/>
                </a:solidFill>
                <a:latin typeface="微软雅黑" panose="00000500000000000000" pitchFamily="34" charset="-122"/>
                <a:ea typeface="微软雅黑" panose="00000500000000000000" pitchFamily="34" charset="-122"/>
              </a:rPr>
              <a:t>存在</a:t>
            </a:r>
            <a:r>
              <a:rPr lang="en-US" altLang="zh-CN" sz="2400" dirty="0">
                <a:solidFill>
                  <a:srgbClr val="00B050"/>
                </a:solidFill>
                <a:latin typeface="微软雅黑" panose="00000500000000000000" pitchFamily="34" charset="-122"/>
                <a:ea typeface="微软雅黑" panose="00000500000000000000" pitchFamily="34" charset="-122"/>
              </a:rPr>
              <a:t>WAW</a:t>
            </a:r>
            <a:endParaRPr lang="zh-CN" altLang="en-US" sz="2400" dirty="0">
              <a:solidFill>
                <a:srgbClr val="00B050"/>
              </a:solidFill>
              <a:latin typeface="微软雅黑" panose="00000500000000000000" pitchFamily="34" charset="-122"/>
              <a:ea typeface="微软雅黑" panose="00000500000000000000" pitchFamily="34" charset="-122"/>
            </a:endParaRPr>
          </a:p>
        </p:txBody>
      </p:sp>
      <p:sp>
        <p:nvSpPr>
          <p:cNvPr id="35" name="文本框 34"/>
          <p:cNvSpPr txBox="1"/>
          <p:nvPr/>
        </p:nvSpPr>
        <p:spPr>
          <a:xfrm>
            <a:off x="6624533" y="87216"/>
            <a:ext cx="5050967" cy="461665"/>
          </a:xfrm>
          <a:prstGeom prst="rect">
            <a:avLst/>
          </a:prstGeom>
          <a:noFill/>
        </p:spPr>
        <p:txBody>
          <a:bodyPr wrap="square" rtlCol="0">
            <a:spAutoFit/>
          </a:bodyPr>
          <a:lstStyle/>
          <a:p>
            <a:pPr algn="just"/>
            <a:r>
              <a:rPr lang="zh-CN" altLang="en-US" sz="2400" dirty="0">
                <a:solidFill>
                  <a:srgbClr val="0066FF"/>
                </a:solidFill>
                <a:latin typeface="微软雅黑" panose="00000500000000000000" pitchFamily="34" charset="-122"/>
                <a:ea typeface="微软雅黑" panose="00000500000000000000" pitchFamily="34" charset="-122"/>
              </a:rPr>
              <a:t>问题</a:t>
            </a:r>
            <a:r>
              <a:rPr lang="en-US" altLang="zh-CN" sz="2400" dirty="0">
                <a:solidFill>
                  <a:srgbClr val="0066FF"/>
                </a:solidFill>
                <a:latin typeface="微软雅黑" panose="00000500000000000000" pitchFamily="34" charset="-122"/>
                <a:ea typeface="微软雅黑" panose="00000500000000000000" pitchFamily="34" charset="-122"/>
              </a:rPr>
              <a:t>1</a:t>
            </a:r>
            <a:r>
              <a:rPr lang="zh-CN" altLang="en-US" sz="2400" dirty="0">
                <a:solidFill>
                  <a:srgbClr val="0066FF"/>
                </a:solidFill>
                <a:latin typeface="微软雅黑" panose="00000500000000000000" pitchFamily="34" charset="-122"/>
                <a:ea typeface="微软雅黑" panose="00000500000000000000" pitchFamily="34" charset="-122"/>
              </a:rPr>
              <a:t>：下列程序存在哪些数据相关？</a:t>
            </a:r>
            <a:endParaRPr lang="en-US" altLang="zh-CN" sz="2400" dirty="0">
              <a:solidFill>
                <a:srgbClr val="0066FF"/>
              </a:solidFill>
              <a:latin typeface="微软雅黑" panose="00000500000000000000" pitchFamily="34" charset="-122"/>
              <a:ea typeface="微软雅黑" panose="00000500000000000000" pitchFamily="34" charset="-122"/>
            </a:endParaRPr>
          </a:p>
        </p:txBody>
      </p:sp>
      <p:sp>
        <p:nvSpPr>
          <p:cNvPr id="36" name="文本框 35"/>
          <p:cNvSpPr txBox="1"/>
          <p:nvPr/>
        </p:nvSpPr>
        <p:spPr>
          <a:xfrm>
            <a:off x="6622554" y="655251"/>
            <a:ext cx="5050967" cy="830997"/>
          </a:xfrm>
          <a:prstGeom prst="rect">
            <a:avLst/>
          </a:prstGeom>
          <a:noFill/>
        </p:spPr>
        <p:txBody>
          <a:bodyPr wrap="square" rtlCol="0">
            <a:spAutoFit/>
          </a:bodyPr>
          <a:lstStyle/>
          <a:p>
            <a:pPr algn="just"/>
            <a:r>
              <a:rPr lang="zh-CN" altLang="en-US" sz="2400" dirty="0">
                <a:solidFill>
                  <a:srgbClr val="0066FF"/>
                </a:solidFill>
                <a:latin typeface="微软雅黑" panose="00000500000000000000" pitchFamily="34" charset="-122"/>
                <a:ea typeface="微软雅黑" panose="00000500000000000000" pitchFamily="34" charset="-122"/>
              </a:rPr>
              <a:t>问题</a:t>
            </a:r>
            <a:r>
              <a:rPr lang="en-US" altLang="zh-CN" sz="2400" dirty="0">
                <a:solidFill>
                  <a:srgbClr val="0066FF"/>
                </a:solidFill>
                <a:latin typeface="微软雅黑" panose="00000500000000000000" pitchFamily="34" charset="-122"/>
                <a:ea typeface="微软雅黑" panose="00000500000000000000" pitchFamily="34" charset="-122"/>
              </a:rPr>
              <a:t>2</a:t>
            </a:r>
            <a:r>
              <a:rPr lang="zh-CN" altLang="en-US" sz="2400" dirty="0">
                <a:solidFill>
                  <a:srgbClr val="0066FF"/>
                </a:solidFill>
                <a:latin typeface="微软雅黑" panose="00000500000000000000" pitchFamily="34" charset="-122"/>
                <a:ea typeface="微软雅黑" panose="00000500000000000000" pitchFamily="34" charset="-122"/>
              </a:rPr>
              <a:t>：</a:t>
            </a:r>
            <a:r>
              <a:rPr lang="en-US" altLang="zh-CN" sz="2400" dirty="0" err="1">
                <a:solidFill>
                  <a:srgbClr val="0066FF"/>
                </a:solidFill>
                <a:latin typeface="微软雅黑" panose="00000500000000000000" pitchFamily="34" charset="-122"/>
                <a:ea typeface="微软雅黑" panose="00000500000000000000" pitchFamily="34" charset="-122"/>
              </a:rPr>
              <a:t>MiniMIPS32</a:t>
            </a:r>
            <a:r>
              <a:rPr lang="zh-CN" altLang="en-US" sz="2400" dirty="0">
                <a:solidFill>
                  <a:srgbClr val="0066FF"/>
                </a:solidFill>
                <a:latin typeface="微软雅黑" panose="00000500000000000000" pitchFamily="34" charset="-122"/>
                <a:ea typeface="微软雅黑" panose="00000500000000000000" pitchFamily="34" charset="-122"/>
              </a:rPr>
              <a:t>处理器中哪些相关不会产生流水线冒险？</a:t>
            </a:r>
            <a:endParaRPr lang="en-US" altLang="zh-CN" sz="2400" dirty="0">
              <a:solidFill>
                <a:srgbClr val="0066FF"/>
              </a:solidFill>
              <a:latin typeface="微软雅黑" panose="00000500000000000000" pitchFamily="34" charset="-122"/>
              <a:ea typeface="微软雅黑" panose="00000500000000000000" pitchFamily="34" charset="-122"/>
            </a:endParaRPr>
          </a:p>
        </p:txBody>
      </p:sp>
      <p:cxnSp>
        <p:nvCxnSpPr>
          <p:cNvPr id="38" name="直接连接符 37"/>
          <p:cNvCxnSpPr/>
          <p:nvPr/>
        </p:nvCxnSpPr>
        <p:spPr>
          <a:xfrm>
            <a:off x="712249" y="5894708"/>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712249" y="6376908"/>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6092041" y="5405180"/>
            <a:ext cx="5696465"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3301340" y="1486248"/>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3" name="矩形 22"/>
          <p:cNvSpPr/>
          <p:nvPr/>
        </p:nvSpPr>
        <p:spPr>
          <a:xfrm>
            <a:off x="4712523" y="2315542"/>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27" name="矩形 26"/>
          <p:cNvSpPr/>
          <p:nvPr/>
        </p:nvSpPr>
        <p:spPr>
          <a:xfrm>
            <a:off x="4704282" y="3122847"/>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0" name="矩形 29"/>
          <p:cNvSpPr/>
          <p:nvPr/>
        </p:nvSpPr>
        <p:spPr>
          <a:xfrm>
            <a:off x="4708400" y="1483512"/>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7" name="矩形 36"/>
          <p:cNvSpPr/>
          <p:nvPr/>
        </p:nvSpPr>
        <p:spPr>
          <a:xfrm>
            <a:off x="3293099" y="3121456"/>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39" name="矩形 38"/>
          <p:cNvSpPr/>
          <p:nvPr/>
        </p:nvSpPr>
        <p:spPr>
          <a:xfrm>
            <a:off x="3297215" y="3941123"/>
            <a:ext cx="1009552" cy="568183"/>
          </a:xfrm>
          <a:prstGeom prst="rect">
            <a:avLst/>
          </a:prstGeom>
          <a:noFill/>
          <a:ln w="38100">
            <a:solidFill>
              <a:srgbClr val="FF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3" name="矩形 42"/>
          <p:cNvSpPr/>
          <p:nvPr/>
        </p:nvSpPr>
        <p:spPr>
          <a:xfrm>
            <a:off x="4712523" y="3940056"/>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4" name="矩形 43"/>
          <p:cNvSpPr/>
          <p:nvPr/>
        </p:nvSpPr>
        <p:spPr>
          <a:xfrm>
            <a:off x="3295612" y="3128624"/>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
        <p:nvSpPr>
          <p:cNvPr id="45" name="矩形 44"/>
          <p:cNvSpPr/>
          <p:nvPr/>
        </p:nvSpPr>
        <p:spPr>
          <a:xfrm>
            <a:off x="3295615" y="3944172"/>
            <a:ext cx="1009552" cy="568183"/>
          </a:xfrm>
          <a:prstGeom prst="rect">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noFill/>
            </a:endParaRPr>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linds(horizontal)">
                                      <p:cBhvr>
                                        <p:cTn id="17" dur="500"/>
                                        <p:tgtEl>
                                          <p:spTgt spid="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blinds(horizontal)">
                                      <p:cBhvr>
                                        <p:cTn id="20" dur="500"/>
                                        <p:tgtEl>
                                          <p:spTgt spid="2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linds(horizontal)">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xit" presetSubtype="10" fill="hold" grpId="1" nodeType="clickEffect">
                                  <p:stCondLst>
                                    <p:cond delay="0"/>
                                  </p:stCondLst>
                                  <p:childTnLst>
                                    <p:animEffect transition="out" filter="blinds(horizontal)">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par>
                                <p:cTn id="31" presetID="3" presetClass="exit" presetSubtype="10" fill="hold" grpId="1" nodeType="withEffect">
                                  <p:stCondLst>
                                    <p:cond delay="0"/>
                                  </p:stCondLst>
                                  <p:childTnLst>
                                    <p:animEffect transition="out" filter="blinds(horizontal)">
                                      <p:cBhvr>
                                        <p:cTn id="32" dur="500"/>
                                        <p:tgtEl>
                                          <p:spTgt spid="23"/>
                                        </p:tgtEl>
                                      </p:cBhvr>
                                    </p:animEffect>
                                    <p:set>
                                      <p:cBhvr>
                                        <p:cTn id="33" dur="1" fill="hold">
                                          <p:stCondLst>
                                            <p:cond delay="499"/>
                                          </p:stCondLst>
                                        </p:cTn>
                                        <p:tgtEl>
                                          <p:spTgt spid="23"/>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blinds(horizontal)">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2"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blinds(horizontal)">
                                      <p:cBhvr>
                                        <p:cTn id="43" dur="500"/>
                                        <p:tgtEl>
                                          <p:spTgt spid="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blinds(horizontal)">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blinds(horizontal)">
                                      <p:cBhvr>
                                        <p:cTn id="51" dur="500"/>
                                        <p:tgtEl>
                                          <p:spTgt spid="28"/>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xit" presetSubtype="10" fill="hold" grpId="3" nodeType="clickEffect">
                                  <p:stCondLst>
                                    <p:cond delay="0"/>
                                  </p:stCondLst>
                                  <p:childTnLst>
                                    <p:animEffect transition="out" filter="blinds(horizontal)">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par>
                                <p:cTn id="57" presetID="3" presetClass="exit" presetSubtype="10" fill="hold" grpId="1" nodeType="withEffect">
                                  <p:stCondLst>
                                    <p:cond delay="0"/>
                                  </p:stCondLst>
                                  <p:childTnLst>
                                    <p:animEffect transition="out" filter="blinds(horizontal)">
                                      <p:cBhvr>
                                        <p:cTn id="58" dur="500"/>
                                        <p:tgtEl>
                                          <p:spTgt spid="27"/>
                                        </p:tgtEl>
                                      </p:cBhvr>
                                    </p:animEffect>
                                    <p:set>
                                      <p:cBhvr>
                                        <p:cTn id="59" dur="1" fill="hold">
                                          <p:stCondLst>
                                            <p:cond delay="499"/>
                                          </p:stCondLst>
                                        </p:cTn>
                                        <p:tgtEl>
                                          <p:spTgt spid="2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3" presetClass="entr" presetSubtype="10" fill="hold" grpId="0" nodeType="clickEffect">
                                  <p:stCondLst>
                                    <p:cond delay="0"/>
                                  </p:stCondLst>
                                  <p:childTnLst>
                                    <p:set>
                                      <p:cBhvr>
                                        <p:cTn id="63" dur="1" fill="hold">
                                          <p:stCondLst>
                                            <p:cond delay="0"/>
                                          </p:stCondLst>
                                        </p:cTn>
                                        <p:tgtEl>
                                          <p:spTgt spid="37"/>
                                        </p:tgtEl>
                                        <p:attrNameLst>
                                          <p:attrName>style.visibility</p:attrName>
                                        </p:attrNameLst>
                                      </p:cBhvr>
                                      <p:to>
                                        <p:strVal val="visible"/>
                                      </p:to>
                                    </p:set>
                                    <p:animEffect transition="in" filter="blinds(horizontal)">
                                      <p:cBhvr>
                                        <p:cTn id="64" dur="500"/>
                                        <p:tgtEl>
                                          <p:spTgt spid="37"/>
                                        </p:tgtEl>
                                      </p:cBhvr>
                                    </p:animEffect>
                                  </p:childTnLst>
                                </p:cTn>
                              </p:par>
                              <p:par>
                                <p:cTn id="65" presetID="3" presetClass="entr" presetSubtype="1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blinds(horizontal)">
                                      <p:cBhvr>
                                        <p:cTn id="67" dur="500"/>
                                        <p:tgtEl>
                                          <p:spTgt spid="30"/>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linds(horizontal)">
                                      <p:cBhvr>
                                        <p:cTn id="72" dur="500"/>
                                        <p:tgtEl>
                                          <p:spTgt spid="33"/>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xit" presetSubtype="10" fill="hold" grpId="2" nodeType="clickEffect">
                                  <p:stCondLst>
                                    <p:cond delay="0"/>
                                  </p:stCondLst>
                                  <p:childTnLst>
                                    <p:animEffect transition="out" filter="blinds(horizontal)">
                                      <p:cBhvr>
                                        <p:cTn id="76" dur="500"/>
                                        <p:tgtEl>
                                          <p:spTgt spid="37"/>
                                        </p:tgtEl>
                                      </p:cBhvr>
                                    </p:animEffect>
                                    <p:set>
                                      <p:cBhvr>
                                        <p:cTn id="77" dur="1" fill="hold">
                                          <p:stCondLst>
                                            <p:cond delay="499"/>
                                          </p:stCondLst>
                                        </p:cTn>
                                        <p:tgtEl>
                                          <p:spTgt spid="37"/>
                                        </p:tgtEl>
                                        <p:attrNameLst>
                                          <p:attrName>style.visibility</p:attrName>
                                        </p:attrNameLst>
                                      </p:cBhvr>
                                      <p:to>
                                        <p:strVal val="hidden"/>
                                      </p:to>
                                    </p:set>
                                  </p:childTnLst>
                                </p:cTn>
                              </p:par>
                              <p:par>
                                <p:cTn id="78" presetID="3" presetClass="exit" presetSubtype="10" fill="hold" grpId="2" nodeType="withEffect">
                                  <p:stCondLst>
                                    <p:cond delay="0"/>
                                  </p:stCondLst>
                                  <p:childTnLst>
                                    <p:animEffect transition="out" filter="blinds(horizontal)">
                                      <p:cBhvr>
                                        <p:cTn id="79" dur="500"/>
                                        <p:tgtEl>
                                          <p:spTgt spid="30"/>
                                        </p:tgtEl>
                                      </p:cBhvr>
                                    </p:animEffect>
                                    <p:set>
                                      <p:cBhvr>
                                        <p:cTn id="80" dur="1" fill="hold">
                                          <p:stCondLst>
                                            <p:cond delay="499"/>
                                          </p:stCondLst>
                                        </p:cTn>
                                        <p:tgtEl>
                                          <p:spTgt spid="30"/>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3" presetClass="entr" presetSubtype="1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blinds(horizontal)">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3"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blinds(horizontal)">
                                      <p:cBhvr>
                                        <p:cTn id="90" dur="500"/>
                                        <p:tgtEl>
                                          <p:spTgt spid="30"/>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blinds(horizontal)">
                                      <p:cBhvr>
                                        <p:cTn id="93" dur="500"/>
                                        <p:tgtEl>
                                          <p:spTgt spid="39"/>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blinds(horizontal)">
                                      <p:cBhvr>
                                        <p:cTn id="98" dur="500"/>
                                        <p:tgtEl>
                                          <p:spTgt spid="29"/>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xit" presetSubtype="10" fill="hold" grpId="4" nodeType="clickEffect">
                                  <p:stCondLst>
                                    <p:cond delay="0"/>
                                  </p:stCondLst>
                                  <p:childTnLst>
                                    <p:animEffect transition="out" filter="blinds(horizontal)">
                                      <p:cBhvr>
                                        <p:cTn id="102" dur="500"/>
                                        <p:tgtEl>
                                          <p:spTgt spid="30"/>
                                        </p:tgtEl>
                                      </p:cBhvr>
                                    </p:animEffect>
                                    <p:set>
                                      <p:cBhvr>
                                        <p:cTn id="103" dur="1" fill="hold">
                                          <p:stCondLst>
                                            <p:cond delay="499"/>
                                          </p:stCondLst>
                                        </p:cTn>
                                        <p:tgtEl>
                                          <p:spTgt spid="30"/>
                                        </p:tgtEl>
                                        <p:attrNameLst>
                                          <p:attrName>style.visibility</p:attrName>
                                        </p:attrNameLst>
                                      </p:cBhvr>
                                      <p:to>
                                        <p:strVal val="hidden"/>
                                      </p:to>
                                    </p:set>
                                  </p:childTnLst>
                                </p:cTn>
                              </p:par>
                              <p:par>
                                <p:cTn id="104" presetID="3" presetClass="exit" presetSubtype="10" fill="hold" grpId="1" nodeType="withEffect">
                                  <p:stCondLst>
                                    <p:cond delay="0"/>
                                  </p:stCondLst>
                                  <p:childTnLst>
                                    <p:animEffect transition="out" filter="blinds(horizontal)">
                                      <p:cBhvr>
                                        <p:cTn id="105" dur="500"/>
                                        <p:tgtEl>
                                          <p:spTgt spid="39"/>
                                        </p:tgtEl>
                                      </p:cBhvr>
                                    </p:animEffect>
                                    <p:set>
                                      <p:cBhvr>
                                        <p:cTn id="106" dur="1" fill="hold">
                                          <p:stCondLst>
                                            <p:cond delay="499"/>
                                          </p:stCondLst>
                                        </p:cTn>
                                        <p:tgtEl>
                                          <p:spTgt spid="39"/>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3" presetClass="entr" presetSubtype="10" fill="hold" grpId="0" nodeType="clickEffect">
                                  <p:stCondLst>
                                    <p:cond delay="0"/>
                                  </p:stCondLst>
                                  <p:childTnLst>
                                    <p:set>
                                      <p:cBhvr>
                                        <p:cTn id="110" dur="1" fill="hold">
                                          <p:stCondLst>
                                            <p:cond delay="0"/>
                                          </p:stCondLst>
                                        </p:cTn>
                                        <p:tgtEl>
                                          <p:spTgt spid="26"/>
                                        </p:tgtEl>
                                        <p:attrNameLst>
                                          <p:attrName>style.visibility</p:attrName>
                                        </p:attrNameLst>
                                      </p:cBhvr>
                                      <p:to>
                                        <p:strVal val="visible"/>
                                      </p:to>
                                    </p:set>
                                    <p:animEffect transition="in" filter="blinds(horizontal)">
                                      <p:cBhvr>
                                        <p:cTn id="111" dur="500"/>
                                        <p:tgtEl>
                                          <p:spTgt spid="26"/>
                                        </p:tgtEl>
                                      </p:cBhvr>
                                    </p:animEffect>
                                  </p:childTnLst>
                                </p:cTn>
                              </p:par>
                            </p:childTnLst>
                          </p:cTn>
                        </p:par>
                      </p:childTnLst>
                    </p:cTn>
                  </p:par>
                  <p:par>
                    <p:cTn id="112" fill="hold">
                      <p:stCondLst>
                        <p:cond delay="indefinite"/>
                      </p:stCondLst>
                      <p:childTnLst>
                        <p:par>
                          <p:cTn id="113" fill="hold">
                            <p:stCondLst>
                              <p:cond delay="0"/>
                            </p:stCondLst>
                            <p:childTnLst>
                              <p:par>
                                <p:cTn id="114" presetID="3" presetClass="entr" presetSubtype="10" fill="hold" grpId="0" nodeType="click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blinds(horizontal)">
                                      <p:cBhvr>
                                        <p:cTn id="116" dur="500"/>
                                        <p:tgtEl>
                                          <p:spTgt spid="44"/>
                                        </p:tgtEl>
                                      </p:cBhvr>
                                    </p:animEffect>
                                  </p:childTnLst>
                                </p:cTn>
                              </p:par>
                              <p:par>
                                <p:cTn id="117" presetID="3" presetClass="entr" presetSubtype="10" fill="hold" grpId="0" nodeType="withEffect">
                                  <p:stCondLst>
                                    <p:cond delay="0"/>
                                  </p:stCondLst>
                                  <p:childTnLst>
                                    <p:set>
                                      <p:cBhvr>
                                        <p:cTn id="118" dur="1" fill="hold">
                                          <p:stCondLst>
                                            <p:cond delay="0"/>
                                          </p:stCondLst>
                                        </p:cTn>
                                        <p:tgtEl>
                                          <p:spTgt spid="43"/>
                                        </p:tgtEl>
                                        <p:attrNameLst>
                                          <p:attrName>style.visibility</p:attrName>
                                        </p:attrNameLst>
                                      </p:cBhvr>
                                      <p:to>
                                        <p:strVal val="visible"/>
                                      </p:to>
                                    </p:set>
                                    <p:animEffect transition="in" filter="blinds(horizontal)">
                                      <p:cBhvr>
                                        <p:cTn id="119" dur="500"/>
                                        <p:tgtEl>
                                          <p:spTgt spid="43"/>
                                        </p:tgtEl>
                                      </p:cBhvr>
                                    </p:animEffect>
                                  </p:childTnLst>
                                </p:cTn>
                              </p:par>
                            </p:childTnLst>
                          </p:cTn>
                        </p:par>
                      </p:childTnLst>
                    </p:cTn>
                  </p:par>
                  <p:par>
                    <p:cTn id="120" fill="hold">
                      <p:stCondLst>
                        <p:cond delay="indefinite"/>
                      </p:stCondLst>
                      <p:childTnLst>
                        <p:par>
                          <p:cTn id="121" fill="hold">
                            <p:stCondLst>
                              <p:cond delay="0"/>
                            </p:stCondLst>
                            <p:childTnLst>
                              <p:par>
                                <p:cTn id="122" presetID="3" presetClass="entr" presetSubtype="10" fill="hold" grpId="0" nodeType="clickEffect">
                                  <p:stCondLst>
                                    <p:cond delay="0"/>
                                  </p:stCondLst>
                                  <p:childTnLst>
                                    <p:set>
                                      <p:cBhvr>
                                        <p:cTn id="123" dur="1" fill="hold">
                                          <p:stCondLst>
                                            <p:cond delay="0"/>
                                          </p:stCondLst>
                                        </p:cTn>
                                        <p:tgtEl>
                                          <p:spTgt spid="32"/>
                                        </p:tgtEl>
                                        <p:attrNameLst>
                                          <p:attrName>style.visibility</p:attrName>
                                        </p:attrNameLst>
                                      </p:cBhvr>
                                      <p:to>
                                        <p:strVal val="visible"/>
                                      </p:to>
                                    </p:set>
                                    <p:animEffect transition="in" filter="blinds(horizontal)">
                                      <p:cBhvr>
                                        <p:cTn id="124" dur="500"/>
                                        <p:tgtEl>
                                          <p:spTgt spid="32"/>
                                        </p:tgtEl>
                                      </p:cBhvr>
                                    </p:animEffect>
                                  </p:childTnLst>
                                </p:cTn>
                              </p:par>
                            </p:childTnLst>
                          </p:cTn>
                        </p:par>
                      </p:childTnLst>
                    </p:cTn>
                  </p:par>
                  <p:par>
                    <p:cTn id="125" fill="hold">
                      <p:stCondLst>
                        <p:cond delay="indefinite"/>
                      </p:stCondLst>
                      <p:childTnLst>
                        <p:par>
                          <p:cTn id="126" fill="hold">
                            <p:stCondLst>
                              <p:cond delay="0"/>
                            </p:stCondLst>
                            <p:childTnLst>
                              <p:par>
                                <p:cTn id="127" presetID="3" presetClass="exit" presetSubtype="10" fill="hold" grpId="1" nodeType="clickEffect">
                                  <p:stCondLst>
                                    <p:cond delay="0"/>
                                  </p:stCondLst>
                                  <p:childTnLst>
                                    <p:animEffect transition="out" filter="blinds(horizontal)">
                                      <p:cBhvr>
                                        <p:cTn id="128" dur="500"/>
                                        <p:tgtEl>
                                          <p:spTgt spid="44"/>
                                        </p:tgtEl>
                                      </p:cBhvr>
                                    </p:animEffect>
                                    <p:set>
                                      <p:cBhvr>
                                        <p:cTn id="129" dur="1" fill="hold">
                                          <p:stCondLst>
                                            <p:cond delay="499"/>
                                          </p:stCondLst>
                                        </p:cTn>
                                        <p:tgtEl>
                                          <p:spTgt spid="44"/>
                                        </p:tgtEl>
                                        <p:attrNameLst>
                                          <p:attrName>style.visibility</p:attrName>
                                        </p:attrNameLst>
                                      </p:cBhvr>
                                      <p:to>
                                        <p:strVal val="hidden"/>
                                      </p:to>
                                    </p:set>
                                  </p:childTnLst>
                                </p:cTn>
                              </p:par>
                              <p:par>
                                <p:cTn id="130" presetID="3" presetClass="exit" presetSubtype="10" fill="hold" grpId="1" nodeType="withEffect">
                                  <p:stCondLst>
                                    <p:cond delay="0"/>
                                  </p:stCondLst>
                                  <p:childTnLst>
                                    <p:animEffect transition="out" filter="blinds(horizontal)">
                                      <p:cBhvr>
                                        <p:cTn id="131" dur="500"/>
                                        <p:tgtEl>
                                          <p:spTgt spid="43"/>
                                        </p:tgtEl>
                                      </p:cBhvr>
                                    </p:animEffect>
                                    <p:set>
                                      <p:cBhvr>
                                        <p:cTn id="132" dur="1" fill="hold">
                                          <p:stCondLst>
                                            <p:cond delay="499"/>
                                          </p:stCondLst>
                                        </p:cTn>
                                        <p:tgtEl>
                                          <p:spTgt spid="4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3" presetClass="entr" presetSubtype="10" fill="hold" grpId="2" nodeType="clickEffect">
                                  <p:stCondLst>
                                    <p:cond delay="0"/>
                                  </p:stCondLst>
                                  <p:childTnLst>
                                    <p:set>
                                      <p:cBhvr>
                                        <p:cTn id="136" dur="1" fill="hold">
                                          <p:stCondLst>
                                            <p:cond delay="0"/>
                                          </p:stCondLst>
                                        </p:cTn>
                                        <p:tgtEl>
                                          <p:spTgt spid="44"/>
                                        </p:tgtEl>
                                        <p:attrNameLst>
                                          <p:attrName>style.visibility</p:attrName>
                                        </p:attrNameLst>
                                      </p:cBhvr>
                                      <p:to>
                                        <p:strVal val="visible"/>
                                      </p:to>
                                    </p:set>
                                    <p:animEffect transition="in" filter="blinds(horizontal)">
                                      <p:cBhvr>
                                        <p:cTn id="137" dur="500"/>
                                        <p:tgtEl>
                                          <p:spTgt spid="44"/>
                                        </p:tgtEl>
                                      </p:cBhvr>
                                    </p:animEffect>
                                  </p:childTnLst>
                                </p:cTn>
                              </p:par>
                              <p:par>
                                <p:cTn id="138" presetID="3" presetClass="entr" presetSubtype="10" fill="hold" grpId="0" nodeType="withEffect">
                                  <p:stCondLst>
                                    <p:cond delay="0"/>
                                  </p:stCondLst>
                                  <p:childTnLst>
                                    <p:set>
                                      <p:cBhvr>
                                        <p:cTn id="139" dur="1" fill="hold">
                                          <p:stCondLst>
                                            <p:cond delay="0"/>
                                          </p:stCondLst>
                                        </p:cTn>
                                        <p:tgtEl>
                                          <p:spTgt spid="45"/>
                                        </p:tgtEl>
                                        <p:attrNameLst>
                                          <p:attrName>style.visibility</p:attrName>
                                        </p:attrNameLst>
                                      </p:cBhvr>
                                      <p:to>
                                        <p:strVal val="visible"/>
                                      </p:to>
                                    </p:set>
                                    <p:animEffect transition="in" filter="blinds(horizontal)">
                                      <p:cBhvr>
                                        <p:cTn id="140" dur="500"/>
                                        <p:tgtEl>
                                          <p:spTgt spid="45"/>
                                        </p:tgtEl>
                                      </p:cBhvr>
                                    </p:animEffect>
                                  </p:childTnLst>
                                </p:cTn>
                              </p:par>
                            </p:childTnLst>
                          </p:cTn>
                        </p:par>
                      </p:childTnLst>
                    </p:cTn>
                  </p:par>
                  <p:par>
                    <p:cTn id="141" fill="hold">
                      <p:stCondLst>
                        <p:cond delay="indefinite"/>
                      </p:stCondLst>
                      <p:childTnLst>
                        <p:par>
                          <p:cTn id="142" fill="hold">
                            <p:stCondLst>
                              <p:cond delay="0"/>
                            </p:stCondLst>
                            <p:childTnLst>
                              <p:par>
                                <p:cTn id="143" presetID="3" presetClass="entr" presetSubtype="10" fill="hold" grpId="0" nodeType="clickEffect">
                                  <p:stCondLst>
                                    <p:cond delay="0"/>
                                  </p:stCondLst>
                                  <p:childTnLst>
                                    <p:set>
                                      <p:cBhvr>
                                        <p:cTn id="144" dur="1" fill="hold">
                                          <p:stCondLst>
                                            <p:cond delay="0"/>
                                          </p:stCondLst>
                                        </p:cTn>
                                        <p:tgtEl>
                                          <p:spTgt spid="34"/>
                                        </p:tgtEl>
                                        <p:attrNameLst>
                                          <p:attrName>style.visibility</p:attrName>
                                        </p:attrNameLst>
                                      </p:cBhvr>
                                      <p:to>
                                        <p:strVal val="visible"/>
                                      </p:to>
                                    </p:set>
                                    <p:animEffect transition="in" filter="blinds(horizontal)">
                                      <p:cBhvr>
                                        <p:cTn id="145" dur="500"/>
                                        <p:tgtEl>
                                          <p:spTgt spid="34"/>
                                        </p:tgtEl>
                                      </p:cBhvr>
                                    </p:animEffect>
                                  </p:childTnLst>
                                </p:cTn>
                              </p:par>
                            </p:childTnLst>
                          </p:cTn>
                        </p:par>
                      </p:childTnLst>
                    </p:cTn>
                  </p:par>
                  <p:par>
                    <p:cTn id="146" fill="hold">
                      <p:stCondLst>
                        <p:cond delay="indefinite"/>
                      </p:stCondLst>
                      <p:childTnLst>
                        <p:par>
                          <p:cTn id="147" fill="hold">
                            <p:stCondLst>
                              <p:cond delay="0"/>
                            </p:stCondLst>
                            <p:childTnLst>
                              <p:par>
                                <p:cTn id="148" presetID="3" presetClass="exit" presetSubtype="10" fill="hold" grpId="3" nodeType="clickEffect">
                                  <p:stCondLst>
                                    <p:cond delay="0"/>
                                  </p:stCondLst>
                                  <p:childTnLst>
                                    <p:animEffect transition="out" filter="blinds(horizontal)">
                                      <p:cBhvr>
                                        <p:cTn id="149" dur="500"/>
                                        <p:tgtEl>
                                          <p:spTgt spid="44"/>
                                        </p:tgtEl>
                                      </p:cBhvr>
                                    </p:animEffect>
                                    <p:set>
                                      <p:cBhvr>
                                        <p:cTn id="150" dur="1" fill="hold">
                                          <p:stCondLst>
                                            <p:cond delay="499"/>
                                          </p:stCondLst>
                                        </p:cTn>
                                        <p:tgtEl>
                                          <p:spTgt spid="44"/>
                                        </p:tgtEl>
                                        <p:attrNameLst>
                                          <p:attrName>style.visibility</p:attrName>
                                        </p:attrNameLst>
                                      </p:cBhvr>
                                      <p:to>
                                        <p:strVal val="hidden"/>
                                      </p:to>
                                    </p:set>
                                  </p:childTnLst>
                                </p:cTn>
                              </p:par>
                              <p:par>
                                <p:cTn id="151" presetID="3" presetClass="exit" presetSubtype="10" fill="hold" grpId="1" nodeType="withEffect">
                                  <p:stCondLst>
                                    <p:cond delay="0"/>
                                  </p:stCondLst>
                                  <p:childTnLst>
                                    <p:animEffect transition="out" filter="blinds(horizontal)">
                                      <p:cBhvr>
                                        <p:cTn id="152" dur="500"/>
                                        <p:tgtEl>
                                          <p:spTgt spid="45"/>
                                        </p:tgtEl>
                                      </p:cBhvr>
                                    </p:animEffect>
                                    <p:set>
                                      <p:cBhvr>
                                        <p:cTn id="153" dur="1" fill="hold">
                                          <p:stCondLst>
                                            <p:cond delay="499"/>
                                          </p:stCondLst>
                                        </p:cTn>
                                        <p:tgtEl>
                                          <p:spTgt spid="45"/>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3" presetClass="entr" presetSubtype="10" fill="hold" grpId="0" nodeType="clickEffect">
                                  <p:stCondLst>
                                    <p:cond delay="0"/>
                                  </p:stCondLst>
                                  <p:childTnLst>
                                    <p:set>
                                      <p:cBhvr>
                                        <p:cTn id="157" dur="1" fill="hold">
                                          <p:stCondLst>
                                            <p:cond delay="0"/>
                                          </p:stCondLst>
                                        </p:cTn>
                                        <p:tgtEl>
                                          <p:spTgt spid="36"/>
                                        </p:tgtEl>
                                        <p:attrNameLst>
                                          <p:attrName>style.visibility</p:attrName>
                                        </p:attrNameLst>
                                      </p:cBhvr>
                                      <p:to>
                                        <p:strVal val="visible"/>
                                      </p:to>
                                    </p:set>
                                    <p:animEffect transition="in" filter="blinds(horizontal)">
                                      <p:cBhvr>
                                        <p:cTn id="158" dur="500"/>
                                        <p:tgtEl>
                                          <p:spTgt spid="36"/>
                                        </p:tgtEl>
                                      </p:cBhvr>
                                    </p:animEffect>
                                  </p:childTnLst>
                                </p:cTn>
                              </p:par>
                            </p:childTnLst>
                          </p:cTn>
                        </p:par>
                      </p:childTnLst>
                    </p:cTn>
                  </p:par>
                  <p:par>
                    <p:cTn id="159" fill="hold">
                      <p:stCondLst>
                        <p:cond delay="indefinite"/>
                      </p:stCondLst>
                      <p:childTnLst>
                        <p:par>
                          <p:cTn id="160" fill="hold">
                            <p:stCondLst>
                              <p:cond delay="0"/>
                            </p:stCondLst>
                            <p:childTnLst>
                              <p:par>
                                <p:cTn id="161" presetID="3" presetClass="entr" presetSubtype="10" fill="hold" nodeType="clickEffect">
                                  <p:stCondLst>
                                    <p:cond delay="0"/>
                                  </p:stCondLst>
                                  <p:childTnLst>
                                    <p:set>
                                      <p:cBhvr>
                                        <p:cTn id="162" dur="1" fill="hold">
                                          <p:stCondLst>
                                            <p:cond delay="0"/>
                                          </p:stCondLst>
                                        </p:cTn>
                                        <p:tgtEl>
                                          <p:spTgt spid="38"/>
                                        </p:tgtEl>
                                        <p:attrNameLst>
                                          <p:attrName>style.visibility</p:attrName>
                                        </p:attrNameLst>
                                      </p:cBhvr>
                                      <p:to>
                                        <p:strVal val="visible"/>
                                      </p:to>
                                    </p:set>
                                    <p:animEffect transition="in" filter="blinds(horizontal)">
                                      <p:cBhvr>
                                        <p:cTn id="163" dur="500"/>
                                        <p:tgtEl>
                                          <p:spTgt spid="38"/>
                                        </p:tgtEl>
                                      </p:cBhvr>
                                    </p:animEffect>
                                  </p:childTnLst>
                                </p:cTn>
                              </p:par>
                              <p:par>
                                <p:cTn id="164" presetID="3" presetClass="entr" presetSubtype="10" fill="hold" nodeType="withEffect">
                                  <p:stCondLst>
                                    <p:cond delay="0"/>
                                  </p:stCondLst>
                                  <p:childTnLst>
                                    <p:set>
                                      <p:cBhvr>
                                        <p:cTn id="165" dur="1" fill="hold">
                                          <p:stCondLst>
                                            <p:cond delay="0"/>
                                          </p:stCondLst>
                                        </p:cTn>
                                        <p:tgtEl>
                                          <p:spTgt spid="41"/>
                                        </p:tgtEl>
                                        <p:attrNameLst>
                                          <p:attrName>style.visibility</p:attrName>
                                        </p:attrNameLst>
                                      </p:cBhvr>
                                      <p:to>
                                        <p:strVal val="visible"/>
                                      </p:to>
                                    </p:set>
                                    <p:animEffect transition="in" filter="blinds(horizontal)">
                                      <p:cBhvr>
                                        <p:cTn id="166" dur="500"/>
                                        <p:tgtEl>
                                          <p:spTgt spid="41"/>
                                        </p:tgtEl>
                                      </p:cBhvr>
                                    </p:animEffect>
                                  </p:childTnLst>
                                </p:cTn>
                              </p:par>
                              <p:par>
                                <p:cTn id="167" presetID="3" presetClass="entr" presetSubtype="10" fill="hold" nodeType="withEffect">
                                  <p:stCondLst>
                                    <p:cond delay="0"/>
                                  </p:stCondLst>
                                  <p:childTnLst>
                                    <p:set>
                                      <p:cBhvr>
                                        <p:cTn id="168" dur="1" fill="hold">
                                          <p:stCondLst>
                                            <p:cond delay="0"/>
                                          </p:stCondLst>
                                        </p:cTn>
                                        <p:tgtEl>
                                          <p:spTgt spid="42"/>
                                        </p:tgtEl>
                                        <p:attrNameLst>
                                          <p:attrName>style.visibility</p:attrName>
                                        </p:attrNameLst>
                                      </p:cBhvr>
                                      <p:to>
                                        <p:strVal val="visible"/>
                                      </p:to>
                                    </p:set>
                                    <p:animEffect transition="in" filter="blinds(horizontal)">
                                      <p:cBhvr>
                                        <p:cTn id="16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4" grpId="0" animBg="1"/>
      <p:bldP spid="25" grpId="0" animBg="1"/>
      <p:bldP spid="28" grpId="0"/>
      <p:bldP spid="29" grpId="0"/>
      <p:bldP spid="26" grpId="0" animBg="1"/>
      <p:bldP spid="32" grpId="0"/>
      <p:bldP spid="33" grpId="0"/>
      <p:bldP spid="34" grpId="0"/>
      <p:bldP spid="35" grpId="0"/>
      <p:bldP spid="36" grpId="0"/>
      <p:bldP spid="2" grpId="0" animBg="1"/>
      <p:bldP spid="2" grpId="1" animBg="1"/>
      <p:bldP spid="2" grpId="2" animBg="1"/>
      <p:bldP spid="2" grpId="3" animBg="1"/>
      <p:bldP spid="23" grpId="0" animBg="1"/>
      <p:bldP spid="23" grpId="1" animBg="1"/>
      <p:bldP spid="27" grpId="0" animBg="1"/>
      <p:bldP spid="27" grpId="1" animBg="1"/>
      <p:bldP spid="30" grpId="0" animBg="1"/>
      <p:bldP spid="30" grpId="2" animBg="1"/>
      <p:bldP spid="30" grpId="3" animBg="1"/>
      <p:bldP spid="30" grpId="4" animBg="1"/>
      <p:bldP spid="37" grpId="0" animBg="1"/>
      <p:bldP spid="37" grpId="2" animBg="1"/>
      <p:bldP spid="39" grpId="0" animBg="1"/>
      <p:bldP spid="39" grpId="1" animBg="1"/>
      <p:bldP spid="43" grpId="0" animBg="1"/>
      <p:bldP spid="43" grpId="1" animBg="1"/>
      <p:bldP spid="44" grpId="0" animBg="1"/>
      <p:bldP spid="44" grpId="1" animBg="1"/>
      <p:bldP spid="44" grpId="2" animBg="1"/>
      <p:bldP spid="44" grpId="3" animBg="1"/>
      <p:bldP spid="45" grpId="0" animBg="1"/>
      <p:bldP spid="45" grpId="1" animBg="1"/>
    </p:bldLst>
  </p:timing>
</p:sld>
</file>

<file path=ppt/tags/tag1.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3.xml><?xml version="1.0" encoding="utf-8"?>
<p:tagLst xmlns:p="http://schemas.openxmlformats.org/presentationml/2006/main">
  <p:tag name="commondata" val="eyJoZGlkIjoiN2Q5NDIwMjhlZjQ2NmRlODUxNTYwNDdmMWM3Y2Q2NW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100000">
              <a:schemeClr val="tx1"/>
            </a:gs>
            <a:gs pos="57000">
              <a:srgbClr val="000000">
                <a:alpha val="92000"/>
              </a:srgbClr>
            </a:gs>
            <a:gs pos="0">
              <a:schemeClr val="tx1">
                <a:alpha val="2300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提纲页">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tju">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tju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tju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tju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tju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tju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tju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tju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tju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tju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tju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tju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tju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12829</Words>
  <Application>WPS 演示</Application>
  <PresentationFormat>宽屏</PresentationFormat>
  <Paragraphs>1940</Paragraphs>
  <Slides>87</Slides>
  <Notes>87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87</vt:i4>
      </vt:variant>
    </vt:vector>
  </HeadingPairs>
  <TitlesOfParts>
    <vt:vector size="104" baseType="lpstr">
      <vt:lpstr>Arial</vt:lpstr>
      <vt:lpstr>宋体</vt:lpstr>
      <vt:lpstr>Wingdings</vt:lpstr>
      <vt:lpstr>等线</vt:lpstr>
      <vt:lpstr>微软雅黑</vt:lpstr>
      <vt:lpstr>等线 Light</vt:lpstr>
      <vt:lpstr>Arial Unicode MS</vt:lpstr>
      <vt:lpstr>思源黑体 CN Normal</vt:lpstr>
      <vt:lpstr>黑体</vt:lpstr>
      <vt:lpstr>Times New Roman</vt:lpstr>
      <vt:lpstr>Centaur</vt:lpstr>
      <vt:lpstr>-apple-system</vt:lpstr>
      <vt:lpstr>JetBrains Mono</vt:lpstr>
      <vt:lpstr>PMingLiU-ExtB</vt:lpstr>
      <vt:lpstr>Calibri</vt:lpstr>
      <vt:lpstr>Office 主题​​</vt:lpstr>
      <vt:lpstr>提纲页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陈冠宏</dc:creator>
  <cp:lastModifiedBy>陆子毅</cp:lastModifiedBy>
  <cp:revision>3079</cp:revision>
  <dcterms:created xsi:type="dcterms:W3CDTF">2016-08-12T08:20:00Z</dcterms:created>
  <dcterms:modified xsi:type="dcterms:W3CDTF">2024-10-28T06:35:31Z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2052-12.1.0.18608</vt:lpwstr>
  </property>
  <property fmtid="{D5CDD505-2E9C-101B-9397-08002B2CF9AE}" pid="3" name="ICV">
    <vt:lpwstr>D7F5AFBE420F4D67A9061D8746AAE435_12</vt:lpwstr>
  </property>
</Properties>
</file>